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handoutMasterIdLst>
    <p:handoutMasterId r:id="rId34"/>
  </p:handoutMasterIdLst>
  <p:sldIdLst>
    <p:sldId id="316" r:id="rId3"/>
    <p:sldId id="440" r:id="rId4"/>
    <p:sldId id="409" r:id="rId5"/>
    <p:sldId id="437" r:id="rId6"/>
    <p:sldId id="270" r:id="rId7"/>
    <p:sldId id="265" r:id="rId8"/>
    <p:sldId id="266" r:id="rId9"/>
    <p:sldId id="286" r:id="rId10"/>
    <p:sldId id="278" r:id="rId11"/>
    <p:sldId id="257" r:id="rId12"/>
    <p:sldId id="256" r:id="rId13"/>
    <p:sldId id="287" r:id="rId14"/>
    <p:sldId id="288" r:id="rId15"/>
    <p:sldId id="289" r:id="rId16"/>
    <p:sldId id="401" r:id="rId17"/>
    <p:sldId id="439" r:id="rId18"/>
    <p:sldId id="435" r:id="rId19"/>
    <p:sldId id="434" r:id="rId20"/>
    <p:sldId id="406" r:id="rId21"/>
    <p:sldId id="413" r:id="rId22"/>
    <p:sldId id="419" r:id="rId23"/>
    <p:sldId id="424" r:id="rId24"/>
    <p:sldId id="426" r:id="rId25"/>
    <p:sldId id="428" r:id="rId26"/>
    <p:sldId id="425" r:id="rId27"/>
    <p:sldId id="407" r:id="rId28"/>
    <p:sldId id="397" r:id="rId29"/>
    <p:sldId id="414" r:id="rId30"/>
    <p:sldId id="399" r:id="rId31"/>
    <p:sldId id="417"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8" autoAdjust="0"/>
    <p:restoredTop sz="39779" autoAdjust="0"/>
  </p:normalViewPr>
  <p:slideViewPr>
    <p:cSldViewPr>
      <p:cViewPr varScale="1">
        <p:scale>
          <a:sx n="29" d="100"/>
          <a:sy n="29" d="100"/>
        </p:scale>
        <p:origin x="1818"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827F6-6251-4943-A47A-8CE354636806}" type="doc">
      <dgm:prSet loTypeId="urn:microsoft.com/office/officeart/2005/8/layout/gear1" loCatId="cycle" qsTypeId="urn:microsoft.com/office/officeart/2005/8/quickstyle/simple1" qsCatId="simple" csTypeId="urn:microsoft.com/office/officeart/2005/8/colors/colorful1" csCatId="colorful" phldr="1"/>
      <dgm:spPr/>
    </dgm:pt>
    <dgm:pt modelId="{74745039-A165-416F-AD18-38FDA160BA91}">
      <dgm:prSet phldrT="[Text]"/>
      <dgm:spPr/>
      <dgm:t>
        <a:bodyPr/>
        <a:lstStyle/>
        <a:p>
          <a:r>
            <a:rPr lang="en-GB" dirty="0"/>
            <a:t>Manage</a:t>
          </a:r>
        </a:p>
        <a:p>
          <a:r>
            <a:rPr lang="en-GB" dirty="0"/>
            <a:t>Manage Long term conditions</a:t>
          </a:r>
        </a:p>
        <a:p>
          <a:r>
            <a:rPr lang="en-GB" dirty="0"/>
            <a:t>NDPP – Pre Diabetes</a:t>
          </a:r>
        </a:p>
        <a:p>
          <a:r>
            <a:rPr lang="en-GB" dirty="0"/>
            <a:t>Type 2  - Diabetes</a:t>
          </a:r>
        </a:p>
      </dgm:t>
    </dgm:pt>
    <dgm:pt modelId="{5B29A194-4ED5-46CB-B219-9AB6C2A736E7}" type="parTrans" cxnId="{8E73F29E-B813-474F-AFB0-6015DD79A8F2}">
      <dgm:prSet/>
      <dgm:spPr/>
      <dgm:t>
        <a:bodyPr/>
        <a:lstStyle/>
        <a:p>
          <a:endParaRPr lang="en-GB"/>
        </a:p>
      </dgm:t>
    </dgm:pt>
    <dgm:pt modelId="{00E40D92-014D-4A1A-99B0-A7765628A93F}" type="sibTrans" cxnId="{8E73F29E-B813-474F-AFB0-6015DD79A8F2}">
      <dgm:prSet/>
      <dgm:spPr/>
      <dgm:t>
        <a:bodyPr/>
        <a:lstStyle/>
        <a:p>
          <a:endParaRPr lang="en-GB"/>
        </a:p>
      </dgm:t>
    </dgm:pt>
    <dgm:pt modelId="{3E781DDB-036B-444A-B9D2-9FBC6D345606}">
      <dgm:prSet phldrT="[Text]"/>
      <dgm:spPr/>
      <dgm:t>
        <a:bodyPr/>
        <a:lstStyle/>
        <a:p>
          <a:r>
            <a:rPr lang="en-GB" dirty="0"/>
            <a:t>Motivate</a:t>
          </a:r>
        </a:p>
        <a:p>
          <a:r>
            <a:rPr lang="en-GB" dirty="0"/>
            <a:t>Health Trainer in my pocket – APP</a:t>
          </a:r>
        </a:p>
        <a:p>
          <a:r>
            <a:rPr lang="en-GB" dirty="0"/>
            <a:t>Individuals/Insurers</a:t>
          </a:r>
        </a:p>
      </dgm:t>
    </dgm:pt>
    <dgm:pt modelId="{D6196F43-2F44-47F3-91A1-66C505579774}" type="parTrans" cxnId="{7A4AA404-ED7F-4E49-B254-843EF2921EA2}">
      <dgm:prSet/>
      <dgm:spPr/>
      <dgm:t>
        <a:bodyPr/>
        <a:lstStyle/>
        <a:p>
          <a:endParaRPr lang="en-GB"/>
        </a:p>
      </dgm:t>
    </dgm:pt>
    <dgm:pt modelId="{D931296C-9993-41A4-8E69-EB207FA88335}" type="sibTrans" cxnId="{7A4AA404-ED7F-4E49-B254-843EF2921EA2}">
      <dgm:prSet/>
      <dgm:spPr/>
      <dgm:t>
        <a:bodyPr/>
        <a:lstStyle/>
        <a:p>
          <a:endParaRPr lang="en-GB"/>
        </a:p>
      </dgm:t>
    </dgm:pt>
    <dgm:pt modelId="{644D14F7-A276-4532-9053-D083A4044673}">
      <dgm:prSet phldrT="[Text]" custT="1"/>
      <dgm:spPr/>
      <dgm:t>
        <a:bodyPr/>
        <a:lstStyle/>
        <a:p>
          <a:r>
            <a:rPr lang="en-GB" sz="2000" dirty="0"/>
            <a:t>Prevent</a:t>
          </a:r>
          <a:r>
            <a:rPr lang="en-GB" sz="1300" dirty="0"/>
            <a:t> – Live Well Take Control – pre-diabetes</a:t>
          </a:r>
        </a:p>
        <a:p>
          <a:r>
            <a:rPr lang="en-GB" sz="1300" dirty="0"/>
            <a:t>Workstyle – Resilience support</a:t>
          </a:r>
        </a:p>
      </dgm:t>
    </dgm:pt>
    <dgm:pt modelId="{861982BB-4712-4805-8CFB-20FB437804F8}" type="parTrans" cxnId="{CE0D7E19-0111-436C-AAA2-8895DEE65577}">
      <dgm:prSet/>
      <dgm:spPr/>
      <dgm:t>
        <a:bodyPr/>
        <a:lstStyle/>
        <a:p>
          <a:endParaRPr lang="en-GB"/>
        </a:p>
      </dgm:t>
    </dgm:pt>
    <dgm:pt modelId="{3323BC8D-8EEB-4EAC-AB81-BBB2E7FCCD64}" type="sibTrans" cxnId="{CE0D7E19-0111-436C-AAA2-8895DEE65577}">
      <dgm:prSet/>
      <dgm:spPr/>
      <dgm:t>
        <a:bodyPr/>
        <a:lstStyle/>
        <a:p>
          <a:endParaRPr lang="en-GB"/>
        </a:p>
      </dgm:t>
    </dgm:pt>
    <dgm:pt modelId="{5063A70C-08BB-4A59-94A7-932C94FD72E2}" type="pres">
      <dgm:prSet presAssocID="{A9B827F6-6251-4943-A47A-8CE354636806}" presName="composite" presStyleCnt="0">
        <dgm:presLayoutVars>
          <dgm:chMax val="3"/>
          <dgm:animLvl val="lvl"/>
          <dgm:resizeHandles val="exact"/>
        </dgm:presLayoutVars>
      </dgm:prSet>
      <dgm:spPr/>
    </dgm:pt>
    <dgm:pt modelId="{6F369356-E22B-403D-98A0-49609F8D2694}" type="pres">
      <dgm:prSet presAssocID="{74745039-A165-416F-AD18-38FDA160BA91}" presName="gear1" presStyleLbl="node1" presStyleIdx="0" presStyleCnt="3">
        <dgm:presLayoutVars>
          <dgm:chMax val="1"/>
          <dgm:bulletEnabled val="1"/>
        </dgm:presLayoutVars>
      </dgm:prSet>
      <dgm:spPr/>
    </dgm:pt>
    <dgm:pt modelId="{C262C309-89DF-4689-8226-906F03846E86}" type="pres">
      <dgm:prSet presAssocID="{74745039-A165-416F-AD18-38FDA160BA91}" presName="gear1srcNode" presStyleLbl="node1" presStyleIdx="0" presStyleCnt="3"/>
      <dgm:spPr/>
    </dgm:pt>
    <dgm:pt modelId="{667F513C-7E34-4FAA-8877-B91B6F66BA5D}" type="pres">
      <dgm:prSet presAssocID="{74745039-A165-416F-AD18-38FDA160BA91}" presName="gear1dstNode" presStyleLbl="node1" presStyleIdx="0" presStyleCnt="3"/>
      <dgm:spPr/>
    </dgm:pt>
    <dgm:pt modelId="{DB35837D-7C1A-44F3-BE41-E69AA2ADE996}" type="pres">
      <dgm:prSet presAssocID="{3E781DDB-036B-444A-B9D2-9FBC6D345606}" presName="gear2" presStyleLbl="node1" presStyleIdx="1" presStyleCnt="3" custScaleX="148430" custScaleY="135871" custLinFactNeighborX="1140" custLinFactNeighborY="2280">
        <dgm:presLayoutVars>
          <dgm:chMax val="1"/>
          <dgm:bulletEnabled val="1"/>
        </dgm:presLayoutVars>
      </dgm:prSet>
      <dgm:spPr/>
    </dgm:pt>
    <dgm:pt modelId="{BF2909BF-B725-4E6B-BD5F-CCC427148123}" type="pres">
      <dgm:prSet presAssocID="{3E781DDB-036B-444A-B9D2-9FBC6D345606}" presName="gear2srcNode" presStyleLbl="node1" presStyleIdx="1" presStyleCnt="3"/>
      <dgm:spPr/>
    </dgm:pt>
    <dgm:pt modelId="{80900BCD-A6EE-447C-A5EA-5DB37277AB9D}" type="pres">
      <dgm:prSet presAssocID="{3E781DDB-036B-444A-B9D2-9FBC6D345606}" presName="gear2dstNode" presStyleLbl="node1" presStyleIdx="1" presStyleCnt="3"/>
      <dgm:spPr/>
    </dgm:pt>
    <dgm:pt modelId="{C12B1FF1-05E2-4481-9357-0DE9F9395131}" type="pres">
      <dgm:prSet presAssocID="{644D14F7-A276-4532-9053-D083A4044673}" presName="gear3" presStyleLbl="node1" presStyleIdx="2" presStyleCnt="3" custScaleX="132841" custScaleY="116086" custLinFactNeighborX="1584"/>
      <dgm:spPr/>
    </dgm:pt>
    <dgm:pt modelId="{6DC0D691-7EAB-41AF-A555-2AD77CFC4774}" type="pres">
      <dgm:prSet presAssocID="{644D14F7-A276-4532-9053-D083A4044673}" presName="gear3tx" presStyleLbl="node1" presStyleIdx="2" presStyleCnt="3">
        <dgm:presLayoutVars>
          <dgm:chMax val="1"/>
          <dgm:bulletEnabled val="1"/>
        </dgm:presLayoutVars>
      </dgm:prSet>
      <dgm:spPr/>
    </dgm:pt>
    <dgm:pt modelId="{180B30BF-F6C5-4AE1-AE25-2CBC1AAA0DA1}" type="pres">
      <dgm:prSet presAssocID="{644D14F7-A276-4532-9053-D083A4044673}" presName="gear3srcNode" presStyleLbl="node1" presStyleIdx="2" presStyleCnt="3"/>
      <dgm:spPr/>
    </dgm:pt>
    <dgm:pt modelId="{341D029F-C3D2-40A3-A24E-773AD7AD230A}" type="pres">
      <dgm:prSet presAssocID="{644D14F7-A276-4532-9053-D083A4044673}" presName="gear3dstNode" presStyleLbl="node1" presStyleIdx="2" presStyleCnt="3"/>
      <dgm:spPr/>
    </dgm:pt>
    <dgm:pt modelId="{B0F1D913-BAFB-48F7-9113-00D031C12AE4}" type="pres">
      <dgm:prSet presAssocID="{00E40D92-014D-4A1A-99B0-A7765628A93F}" presName="connector1" presStyleLbl="sibTrans2D1" presStyleIdx="0" presStyleCnt="3"/>
      <dgm:spPr/>
    </dgm:pt>
    <dgm:pt modelId="{F7510877-3CD9-4727-A7B1-877A45B4AC3A}" type="pres">
      <dgm:prSet presAssocID="{D931296C-9993-41A4-8E69-EB207FA88335}" presName="connector2" presStyleLbl="sibTrans2D1" presStyleIdx="1" presStyleCnt="3"/>
      <dgm:spPr/>
    </dgm:pt>
    <dgm:pt modelId="{3EE495CB-0D72-4F40-B688-B06F7465D7CA}" type="pres">
      <dgm:prSet presAssocID="{3323BC8D-8EEB-4EAC-AB81-BBB2E7FCCD64}" presName="connector3" presStyleLbl="sibTrans2D1" presStyleIdx="2" presStyleCnt="3"/>
      <dgm:spPr/>
    </dgm:pt>
  </dgm:ptLst>
  <dgm:cxnLst>
    <dgm:cxn modelId="{7A4AA404-ED7F-4E49-B254-843EF2921EA2}" srcId="{A9B827F6-6251-4943-A47A-8CE354636806}" destId="{3E781DDB-036B-444A-B9D2-9FBC6D345606}" srcOrd="1" destOrd="0" parTransId="{D6196F43-2F44-47F3-91A1-66C505579774}" sibTransId="{D931296C-9993-41A4-8E69-EB207FA88335}"/>
    <dgm:cxn modelId="{CE0D7E19-0111-436C-AAA2-8895DEE65577}" srcId="{A9B827F6-6251-4943-A47A-8CE354636806}" destId="{644D14F7-A276-4532-9053-D083A4044673}" srcOrd="2" destOrd="0" parTransId="{861982BB-4712-4805-8CFB-20FB437804F8}" sibTransId="{3323BC8D-8EEB-4EAC-AB81-BBB2E7FCCD64}"/>
    <dgm:cxn modelId="{5CEA8F1A-5680-45BD-89AF-80398C23E9E3}" type="presOf" srcId="{644D14F7-A276-4532-9053-D083A4044673}" destId="{180B30BF-F6C5-4AE1-AE25-2CBC1AAA0DA1}" srcOrd="2" destOrd="0" presId="urn:microsoft.com/office/officeart/2005/8/layout/gear1"/>
    <dgm:cxn modelId="{3FDAF938-C9DE-4F36-BDFE-03A81EC7D0E3}" type="presOf" srcId="{74745039-A165-416F-AD18-38FDA160BA91}" destId="{667F513C-7E34-4FAA-8877-B91B6F66BA5D}" srcOrd="2" destOrd="0" presId="urn:microsoft.com/office/officeart/2005/8/layout/gear1"/>
    <dgm:cxn modelId="{0985C83A-4736-4DFA-B8EE-D6ADAAC90299}" type="presOf" srcId="{644D14F7-A276-4532-9053-D083A4044673}" destId="{6DC0D691-7EAB-41AF-A555-2AD77CFC4774}" srcOrd="1" destOrd="0" presId="urn:microsoft.com/office/officeart/2005/8/layout/gear1"/>
    <dgm:cxn modelId="{5DBD193C-A68B-434C-AA34-0384B3262080}" type="presOf" srcId="{74745039-A165-416F-AD18-38FDA160BA91}" destId="{C262C309-89DF-4689-8226-906F03846E86}" srcOrd="1" destOrd="0" presId="urn:microsoft.com/office/officeart/2005/8/layout/gear1"/>
    <dgm:cxn modelId="{5329E75B-4CD8-4170-875A-579B803496C6}" type="presOf" srcId="{74745039-A165-416F-AD18-38FDA160BA91}" destId="{6F369356-E22B-403D-98A0-49609F8D2694}" srcOrd="0" destOrd="0" presId="urn:microsoft.com/office/officeart/2005/8/layout/gear1"/>
    <dgm:cxn modelId="{DFB6BC66-E6DA-4A72-B925-29420EB862DA}" type="presOf" srcId="{644D14F7-A276-4532-9053-D083A4044673}" destId="{341D029F-C3D2-40A3-A24E-773AD7AD230A}" srcOrd="3" destOrd="0" presId="urn:microsoft.com/office/officeart/2005/8/layout/gear1"/>
    <dgm:cxn modelId="{40933758-5479-4935-B560-1E904DD4233A}" type="presOf" srcId="{3E781DDB-036B-444A-B9D2-9FBC6D345606}" destId="{DB35837D-7C1A-44F3-BE41-E69AA2ADE996}" srcOrd="0" destOrd="0" presId="urn:microsoft.com/office/officeart/2005/8/layout/gear1"/>
    <dgm:cxn modelId="{FD5E3F78-C741-4969-B28E-723DE81500F3}" type="presOf" srcId="{3E781DDB-036B-444A-B9D2-9FBC6D345606}" destId="{BF2909BF-B725-4E6B-BD5F-CCC427148123}" srcOrd="1" destOrd="0" presId="urn:microsoft.com/office/officeart/2005/8/layout/gear1"/>
    <dgm:cxn modelId="{03B3F589-D0AE-48C0-964E-BB65F9E25476}" type="presOf" srcId="{A9B827F6-6251-4943-A47A-8CE354636806}" destId="{5063A70C-08BB-4A59-94A7-932C94FD72E2}" srcOrd="0" destOrd="0" presId="urn:microsoft.com/office/officeart/2005/8/layout/gear1"/>
    <dgm:cxn modelId="{8E73F29E-B813-474F-AFB0-6015DD79A8F2}" srcId="{A9B827F6-6251-4943-A47A-8CE354636806}" destId="{74745039-A165-416F-AD18-38FDA160BA91}" srcOrd="0" destOrd="0" parTransId="{5B29A194-4ED5-46CB-B219-9AB6C2A736E7}" sibTransId="{00E40D92-014D-4A1A-99B0-A7765628A93F}"/>
    <dgm:cxn modelId="{A5F62DA4-8D91-4DA6-8E11-FA4FC171F98D}" type="presOf" srcId="{3323BC8D-8EEB-4EAC-AB81-BBB2E7FCCD64}" destId="{3EE495CB-0D72-4F40-B688-B06F7465D7CA}" srcOrd="0" destOrd="0" presId="urn:microsoft.com/office/officeart/2005/8/layout/gear1"/>
    <dgm:cxn modelId="{1FA93EC4-EDCA-4527-88EC-1B27D7A433FA}" type="presOf" srcId="{D931296C-9993-41A4-8E69-EB207FA88335}" destId="{F7510877-3CD9-4727-A7B1-877A45B4AC3A}" srcOrd="0" destOrd="0" presId="urn:microsoft.com/office/officeart/2005/8/layout/gear1"/>
    <dgm:cxn modelId="{E7108ADB-F3F4-430E-AC31-E4C3A9A75DF8}" type="presOf" srcId="{3E781DDB-036B-444A-B9D2-9FBC6D345606}" destId="{80900BCD-A6EE-447C-A5EA-5DB37277AB9D}" srcOrd="2" destOrd="0" presId="urn:microsoft.com/office/officeart/2005/8/layout/gear1"/>
    <dgm:cxn modelId="{80F2B6DC-4920-418B-8AB1-D15DE4B822A5}" type="presOf" srcId="{00E40D92-014D-4A1A-99B0-A7765628A93F}" destId="{B0F1D913-BAFB-48F7-9113-00D031C12AE4}" srcOrd="0" destOrd="0" presId="urn:microsoft.com/office/officeart/2005/8/layout/gear1"/>
    <dgm:cxn modelId="{49A6E2E6-D8BF-4FA3-8E73-5038DEE245D2}" type="presOf" srcId="{644D14F7-A276-4532-9053-D083A4044673}" destId="{C12B1FF1-05E2-4481-9357-0DE9F9395131}" srcOrd="0" destOrd="0" presId="urn:microsoft.com/office/officeart/2005/8/layout/gear1"/>
    <dgm:cxn modelId="{1E6771C0-D6B9-4418-A682-437795B2B9E0}" type="presParOf" srcId="{5063A70C-08BB-4A59-94A7-932C94FD72E2}" destId="{6F369356-E22B-403D-98A0-49609F8D2694}" srcOrd="0" destOrd="0" presId="urn:microsoft.com/office/officeart/2005/8/layout/gear1"/>
    <dgm:cxn modelId="{E8ABA18D-C635-45A0-93BE-A4B5CE2BE02F}" type="presParOf" srcId="{5063A70C-08BB-4A59-94A7-932C94FD72E2}" destId="{C262C309-89DF-4689-8226-906F03846E86}" srcOrd="1" destOrd="0" presId="urn:microsoft.com/office/officeart/2005/8/layout/gear1"/>
    <dgm:cxn modelId="{95F15E45-2ED5-4582-9A28-11EBC40697B8}" type="presParOf" srcId="{5063A70C-08BB-4A59-94A7-932C94FD72E2}" destId="{667F513C-7E34-4FAA-8877-B91B6F66BA5D}" srcOrd="2" destOrd="0" presId="urn:microsoft.com/office/officeart/2005/8/layout/gear1"/>
    <dgm:cxn modelId="{CFD84EC2-9FCF-40B3-BDD0-B85FC4AED0EA}" type="presParOf" srcId="{5063A70C-08BB-4A59-94A7-932C94FD72E2}" destId="{DB35837D-7C1A-44F3-BE41-E69AA2ADE996}" srcOrd="3" destOrd="0" presId="urn:microsoft.com/office/officeart/2005/8/layout/gear1"/>
    <dgm:cxn modelId="{907F5860-0FAA-4848-9386-E2F74A7DA8CD}" type="presParOf" srcId="{5063A70C-08BB-4A59-94A7-932C94FD72E2}" destId="{BF2909BF-B725-4E6B-BD5F-CCC427148123}" srcOrd="4" destOrd="0" presId="urn:microsoft.com/office/officeart/2005/8/layout/gear1"/>
    <dgm:cxn modelId="{069DEE63-6921-4533-A3B8-A05ED4E2C388}" type="presParOf" srcId="{5063A70C-08BB-4A59-94A7-932C94FD72E2}" destId="{80900BCD-A6EE-447C-A5EA-5DB37277AB9D}" srcOrd="5" destOrd="0" presId="urn:microsoft.com/office/officeart/2005/8/layout/gear1"/>
    <dgm:cxn modelId="{0780416B-DAF7-43C1-9D45-A791A969BCA6}" type="presParOf" srcId="{5063A70C-08BB-4A59-94A7-932C94FD72E2}" destId="{C12B1FF1-05E2-4481-9357-0DE9F9395131}" srcOrd="6" destOrd="0" presId="urn:microsoft.com/office/officeart/2005/8/layout/gear1"/>
    <dgm:cxn modelId="{63C7E15C-BE91-40B0-9FFE-4BFC12893DD5}" type="presParOf" srcId="{5063A70C-08BB-4A59-94A7-932C94FD72E2}" destId="{6DC0D691-7EAB-41AF-A555-2AD77CFC4774}" srcOrd="7" destOrd="0" presId="urn:microsoft.com/office/officeart/2005/8/layout/gear1"/>
    <dgm:cxn modelId="{A2646CD4-2613-40EF-8DCA-69E8E136DC17}" type="presParOf" srcId="{5063A70C-08BB-4A59-94A7-932C94FD72E2}" destId="{180B30BF-F6C5-4AE1-AE25-2CBC1AAA0DA1}" srcOrd="8" destOrd="0" presId="urn:microsoft.com/office/officeart/2005/8/layout/gear1"/>
    <dgm:cxn modelId="{0066D5E2-C747-4EE3-8CF1-7E937812D2DE}" type="presParOf" srcId="{5063A70C-08BB-4A59-94A7-932C94FD72E2}" destId="{341D029F-C3D2-40A3-A24E-773AD7AD230A}" srcOrd="9" destOrd="0" presId="urn:microsoft.com/office/officeart/2005/8/layout/gear1"/>
    <dgm:cxn modelId="{07467BE9-4ED9-4FCA-BD97-5BCF5D1D4BDC}" type="presParOf" srcId="{5063A70C-08BB-4A59-94A7-932C94FD72E2}" destId="{B0F1D913-BAFB-48F7-9113-00D031C12AE4}" srcOrd="10" destOrd="0" presId="urn:microsoft.com/office/officeart/2005/8/layout/gear1"/>
    <dgm:cxn modelId="{4D526CA8-D385-4BE9-A526-30EAE0F11C42}" type="presParOf" srcId="{5063A70C-08BB-4A59-94A7-932C94FD72E2}" destId="{F7510877-3CD9-4727-A7B1-877A45B4AC3A}" srcOrd="11" destOrd="0" presId="urn:microsoft.com/office/officeart/2005/8/layout/gear1"/>
    <dgm:cxn modelId="{F0E2196C-56EB-4D04-8C68-A7637AB4B006}" type="presParOf" srcId="{5063A70C-08BB-4A59-94A7-932C94FD72E2}" destId="{3EE495CB-0D72-4F40-B688-B06F7465D7CA}" srcOrd="12" destOrd="0" presId="urn:microsoft.com/office/officeart/2005/8/layout/gear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65CC880-1E58-4A69-B5DE-D5F7F74940CF}" type="doc">
      <dgm:prSet loTypeId="urn:microsoft.com/office/officeart/2005/8/layout/process2" loCatId="process" qsTypeId="urn:microsoft.com/office/officeart/2005/8/quickstyle/simple1" qsCatId="simple" csTypeId="urn:microsoft.com/office/officeart/2005/8/colors/accent1_2" csCatId="accent1" phldr="1"/>
      <dgm:spPr/>
    </dgm:pt>
    <dgm:pt modelId="{521F25F1-6678-4AAF-BBE8-76B0C50E3411}">
      <dgm:prSet phldrT="[Text]"/>
      <dgm:spPr/>
      <dgm:t>
        <a:bodyPr/>
        <a:lstStyle/>
        <a:p>
          <a:r>
            <a:rPr lang="en-GB" dirty="0"/>
            <a:t>1) Referred to service</a:t>
          </a:r>
        </a:p>
        <a:p>
          <a:r>
            <a:rPr lang="en-GB" dirty="0"/>
            <a:t>GP or Self</a:t>
          </a:r>
        </a:p>
      </dgm:t>
    </dgm:pt>
    <dgm:pt modelId="{443B50DC-1816-4DB7-AC1D-FF4A655DCBFD}" type="parTrans" cxnId="{9C2C5A5A-8CB9-4900-9A33-CB4404E2C097}">
      <dgm:prSet/>
      <dgm:spPr/>
      <dgm:t>
        <a:bodyPr/>
        <a:lstStyle/>
        <a:p>
          <a:endParaRPr lang="en-GB"/>
        </a:p>
      </dgm:t>
    </dgm:pt>
    <dgm:pt modelId="{8D103FAB-8810-4F29-8DA3-4C488925C871}" type="sibTrans" cxnId="{9C2C5A5A-8CB9-4900-9A33-CB4404E2C097}">
      <dgm:prSet/>
      <dgm:spPr/>
      <dgm:t>
        <a:bodyPr/>
        <a:lstStyle/>
        <a:p>
          <a:endParaRPr lang="en-GB" dirty="0"/>
        </a:p>
      </dgm:t>
    </dgm:pt>
    <dgm:pt modelId="{FE56FC6E-B979-4406-A4DE-D334CEF89E9A}">
      <dgm:prSet phldrT="[Text]"/>
      <dgm:spPr/>
      <dgm:t>
        <a:bodyPr/>
        <a:lstStyle/>
        <a:p>
          <a:r>
            <a:rPr lang="en-GB" dirty="0"/>
            <a:t>2) Client is allocated to a Health &amp; Wellbeing Partner and assessed</a:t>
          </a:r>
        </a:p>
      </dgm:t>
    </dgm:pt>
    <dgm:pt modelId="{48A996A1-1FB6-4FD4-A3EF-8EACFDF3120B}" type="parTrans" cxnId="{B493B75B-2400-4FB7-B7B3-5F937795B2B6}">
      <dgm:prSet/>
      <dgm:spPr/>
      <dgm:t>
        <a:bodyPr/>
        <a:lstStyle/>
        <a:p>
          <a:endParaRPr lang="en-GB"/>
        </a:p>
      </dgm:t>
    </dgm:pt>
    <dgm:pt modelId="{11B4AD57-849E-4567-B149-5756A791613F}" type="sibTrans" cxnId="{B493B75B-2400-4FB7-B7B3-5F937795B2B6}">
      <dgm:prSet/>
      <dgm:spPr/>
      <dgm:t>
        <a:bodyPr/>
        <a:lstStyle/>
        <a:p>
          <a:endParaRPr lang="en-GB" dirty="0"/>
        </a:p>
      </dgm:t>
    </dgm:pt>
    <dgm:pt modelId="{532EAF74-1A80-456E-BD0F-A9BE4DEFB986}">
      <dgm:prSet phldrT="[Text]"/>
      <dgm:spPr/>
      <dgm:t>
        <a:bodyPr/>
        <a:lstStyle/>
        <a:p>
          <a:r>
            <a:rPr lang="en-GB" dirty="0"/>
            <a:t>3) Health &amp; Wellbeing Partner refers client to services agreed </a:t>
          </a:r>
        </a:p>
      </dgm:t>
    </dgm:pt>
    <dgm:pt modelId="{57662859-C53C-452C-8E0B-3B7728EE3A30}" type="parTrans" cxnId="{17CDE589-E522-4C08-BBD0-42139AA18B44}">
      <dgm:prSet/>
      <dgm:spPr/>
      <dgm:t>
        <a:bodyPr/>
        <a:lstStyle/>
        <a:p>
          <a:endParaRPr lang="en-GB"/>
        </a:p>
      </dgm:t>
    </dgm:pt>
    <dgm:pt modelId="{36AEECDA-8F2E-4C0B-85FA-36B282D4ABD0}" type="sibTrans" cxnId="{17CDE589-E522-4C08-BBD0-42139AA18B44}">
      <dgm:prSet/>
      <dgm:spPr/>
      <dgm:t>
        <a:bodyPr/>
        <a:lstStyle/>
        <a:p>
          <a:endParaRPr lang="en-GB"/>
        </a:p>
      </dgm:t>
    </dgm:pt>
    <dgm:pt modelId="{393EEE6B-84D3-4F07-8F94-5C1EB46BB287}" type="pres">
      <dgm:prSet presAssocID="{C65CC880-1E58-4A69-B5DE-D5F7F74940CF}" presName="linearFlow" presStyleCnt="0">
        <dgm:presLayoutVars>
          <dgm:resizeHandles val="exact"/>
        </dgm:presLayoutVars>
      </dgm:prSet>
      <dgm:spPr/>
    </dgm:pt>
    <dgm:pt modelId="{4F6A32A4-7A84-45F2-98A0-2D560D4D3072}" type="pres">
      <dgm:prSet presAssocID="{521F25F1-6678-4AAF-BBE8-76B0C50E3411}" presName="node" presStyleLbl="node1" presStyleIdx="0" presStyleCnt="3" custScaleX="196872">
        <dgm:presLayoutVars>
          <dgm:bulletEnabled val="1"/>
        </dgm:presLayoutVars>
      </dgm:prSet>
      <dgm:spPr/>
    </dgm:pt>
    <dgm:pt modelId="{A70D8932-99A8-46DB-83E2-0925052279D9}" type="pres">
      <dgm:prSet presAssocID="{8D103FAB-8810-4F29-8DA3-4C488925C871}" presName="sibTrans" presStyleLbl="sibTrans2D1" presStyleIdx="0" presStyleCnt="2"/>
      <dgm:spPr/>
    </dgm:pt>
    <dgm:pt modelId="{23A5C65A-1798-46DE-9F4D-DAAFD6E3EC86}" type="pres">
      <dgm:prSet presAssocID="{8D103FAB-8810-4F29-8DA3-4C488925C871}" presName="connectorText" presStyleLbl="sibTrans2D1" presStyleIdx="0" presStyleCnt="2"/>
      <dgm:spPr/>
    </dgm:pt>
    <dgm:pt modelId="{54D292FB-EC6A-4AF8-BF70-2CB6D074D5B2}" type="pres">
      <dgm:prSet presAssocID="{FE56FC6E-B979-4406-A4DE-D334CEF89E9A}" presName="node" presStyleLbl="node1" presStyleIdx="1" presStyleCnt="3" custScaleX="188997" custLinFactNeighborX="0" custLinFactNeighborY="0">
        <dgm:presLayoutVars>
          <dgm:bulletEnabled val="1"/>
        </dgm:presLayoutVars>
      </dgm:prSet>
      <dgm:spPr/>
    </dgm:pt>
    <dgm:pt modelId="{87265500-5229-4CB3-95CC-24389D426C01}" type="pres">
      <dgm:prSet presAssocID="{11B4AD57-849E-4567-B149-5756A791613F}" presName="sibTrans" presStyleLbl="sibTrans2D1" presStyleIdx="1" presStyleCnt="2"/>
      <dgm:spPr/>
    </dgm:pt>
    <dgm:pt modelId="{702AB213-A838-42B7-9FAB-A82D3EF3DE47}" type="pres">
      <dgm:prSet presAssocID="{11B4AD57-849E-4567-B149-5756A791613F}" presName="connectorText" presStyleLbl="sibTrans2D1" presStyleIdx="1" presStyleCnt="2"/>
      <dgm:spPr/>
    </dgm:pt>
    <dgm:pt modelId="{F2DE03C2-CE3B-482C-A30B-FF13AA1778C1}" type="pres">
      <dgm:prSet presAssocID="{532EAF74-1A80-456E-BD0F-A9BE4DEFB986}" presName="node" presStyleLbl="node1" presStyleIdx="2" presStyleCnt="3" custScaleX="196872">
        <dgm:presLayoutVars>
          <dgm:bulletEnabled val="1"/>
        </dgm:presLayoutVars>
      </dgm:prSet>
      <dgm:spPr/>
    </dgm:pt>
  </dgm:ptLst>
  <dgm:cxnLst>
    <dgm:cxn modelId="{B493B75B-2400-4FB7-B7B3-5F937795B2B6}" srcId="{C65CC880-1E58-4A69-B5DE-D5F7F74940CF}" destId="{FE56FC6E-B979-4406-A4DE-D334CEF89E9A}" srcOrd="1" destOrd="0" parTransId="{48A996A1-1FB6-4FD4-A3EF-8EACFDF3120B}" sibTransId="{11B4AD57-849E-4567-B149-5756A791613F}"/>
    <dgm:cxn modelId="{C205194E-7658-4A46-9C6C-BF06D5FF0339}" type="presOf" srcId="{8D103FAB-8810-4F29-8DA3-4C488925C871}" destId="{23A5C65A-1798-46DE-9F4D-DAAFD6E3EC86}" srcOrd="1" destOrd="0" presId="urn:microsoft.com/office/officeart/2005/8/layout/process2"/>
    <dgm:cxn modelId="{9C2C5A5A-8CB9-4900-9A33-CB4404E2C097}" srcId="{C65CC880-1E58-4A69-B5DE-D5F7F74940CF}" destId="{521F25F1-6678-4AAF-BBE8-76B0C50E3411}" srcOrd="0" destOrd="0" parTransId="{443B50DC-1816-4DB7-AC1D-FF4A655DCBFD}" sibTransId="{8D103FAB-8810-4F29-8DA3-4C488925C871}"/>
    <dgm:cxn modelId="{40F54989-076F-42A7-8BEC-58585BC888F8}" type="presOf" srcId="{FE56FC6E-B979-4406-A4DE-D334CEF89E9A}" destId="{54D292FB-EC6A-4AF8-BF70-2CB6D074D5B2}" srcOrd="0" destOrd="0" presId="urn:microsoft.com/office/officeart/2005/8/layout/process2"/>
    <dgm:cxn modelId="{17CDE589-E522-4C08-BBD0-42139AA18B44}" srcId="{C65CC880-1E58-4A69-B5DE-D5F7F74940CF}" destId="{532EAF74-1A80-456E-BD0F-A9BE4DEFB986}" srcOrd="2" destOrd="0" parTransId="{57662859-C53C-452C-8E0B-3B7728EE3A30}" sibTransId="{36AEECDA-8F2E-4C0B-85FA-36B282D4ABD0}"/>
    <dgm:cxn modelId="{908A2B9A-297D-48F4-B855-149ABEDD0747}" type="presOf" srcId="{C65CC880-1E58-4A69-B5DE-D5F7F74940CF}" destId="{393EEE6B-84D3-4F07-8F94-5C1EB46BB287}" srcOrd="0" destOrd="0" presId="urn:microsoft.com/office/officeart/2005/8/layout/process2"/>
    <dgm:cxn modelId="{6D21A1E2-F6F0-4596-825B-EE651485D81C}" type="presOf" srcId="{532EAF74-1A80-456E-BD0F-A9BE4DEFB986}" destId="{F2DE03C2-CE3B-482C-A30B-FF13AA1778C1}" srcOrd="0" destOrd="0" presId="urn:microsoft.com/office/officeart/2005/8/layout/process2"/>
    <dgm:cxn modelId="{3FEECAE6-55BC-493F-A01A-07A6DA3E0CE4}" type="presOf" srcId="{11B4AD57-849E-4567-B149-5756A791613F}" destId="{87265500-5229-4CB3-95CC-24389D426C01}" srcOrd="0" destOrd="0" presId="urn:microsoft.com/office/officeart/2005/8/layout/process2"/>
    <dgm:cxn modelId="{6EF7FCE8-29BC-4D5A-87B3-4C430A1B6A5E}" type="presOf" srcId="{11B4AD57-849E-4567-B149-5756A791613F}" destId="{702AB213-A838-42B7-9FAB-A82D3EF3DE47}" srcOrd="1" destOrd="0" presId="urn:microsoft.com/office/officeart/2005/8/layout/process2"/>
    <dgm:cxn modelId="{0AFF91EF-4CB3-4DDF-A0E7-8FF1DC8EBA3A}" type="presOf" srcId="{521F25F1-6678-4AAF-BBE8-76B0C50E3411}" destId="{4F6A32A4-7A84-45F2-98A0-2D560D4D3072}" srcOrd="0" destOrd="0" presId="urn:microsoft.com/office/officeart/2005/8/layout/process2"/>
    <dgm:cxn modelId="{6378B4F5-BED9-4AAC-A280-2747CC6FE8CE}" type="presOf" srcId="{8D103FAB-8810-4F29-8DA3-4C488925C871}" destId="{A70D8932-99A8-46DB-83E2-0925052279D9}" srcOrd="0" destOrd="0" presId="urn:microsoft.com/office/officeart/2005/8/layout/process2"/>
    <dgm:cxn modelId="{13041E79-6B34-42F5-BBB3-388B502A3C82}" type="presParOf" srcId="{393EEE6B-84D3-4F07-8F94-5C1EB46BB287}" destId="{4F6A32A4-7A84-45F2-98A0-2D560D4D3072}" srcOrd="0" destOrd="0" presId="urn:microsoft.com/office/officeart/2005/8/layout/process2"/>
    <dgm:cxn modelId="{87926716-42B5-4323-8D35-658438CE0EBB}" type="presParOf" srcId="{393EEE6B-84D3-4F07-8F94-5C1EB46BB287}" destId="{A70D8932-99A8-46DB-83E2-0925052279D9}" srcOrd="1" destOrd="0" presId="urn:microsoft.com/office/officeart/2005/8/layout/process2"/>
    <dgm:cxn modelId="{FCB8897B-11B2-4AD5-A74E-96788EA324D9}" type="presParOf" srcId="{A70D8932-99A8-46DB-83E2-0925052279D9}" destId="{23A5C65A-1798-46DE-9F4D-DAAFD6E3EC86}" srcOrd="0" destOrd="0" presId="urn:microsoft.com/office/officeart/2005/8/layout/process2"/>
    <dgm:cxn modelId="{55205CCB-4DC9-4795-9684-2C10D61BE1F1}" type="presParOf" srcId="{393EEE6B-84D3-4F07-8F94-5C1EB46BB287}" destId="{54D292FB-EC6A-4AF8-BF70-2CB6D074D5B2}" srcOrd="2" destOrd="0" presId="urn:microsoft.com/office/officeart/2005/8/layout/process2"/>
    <dgm:cxn modelId="{399DEFA5-D2A9-4546-BFCF-7286A54E6335}" type="presParOf" srcId="{393EEE6B-84D3-4F07-8F94-5C1EB46BB287}" destId="{87265500-5229-4CB3-95CC-24389D426C01}" srcOrd="3" destOrd="0" presId="urn:microsoft.com/office/officeart/2005/8/layout/process2"/>
    <dgm:cxn modelId="{106D5291-D2D7-4CEE-9901-9BD5C0A6CCB6}" type="presParOf" srcId="{87265500-5229-4CB3-95CC-24389D426C01}" destId="{702AB213-A838-42B7-9FAB-A82D3EF3DE47}" srcOrd="0" destOrd="0" presId="urn:microsoft.com/office/officeart/2005/8/layout/process2"/>
    <dgm:cxn modelId="{268110DA-3041-434C-9087-11DD2093F1F3}" type="presParOf" srcId="{393EEE6B-84D3-4F07-8F94-5C1EB46BB287}" destId="{F2DE03C2-CE3B-482C-A30B-FF13AA1778C1}"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5CC880-1E58-4A69-B5DE-D5F7F74940CF}" type="doc">
      <dgm:prSet loTypeId="urn:microsoft.com/office/officeart/2005/8/layout/process2" loCatId="process" qsTypeId="urn:microsoft.com/office/officeart/2005/8/quickstyle/simple1" qsCatId="simple" csTypeId="urn:microsoft.com/office/officeart/2005/8/colors/accent1_2" csCatId="accent1" phldr="1"/>
      <dgm:spPr/>
    </dgm:pt>
    <dgm:pt modelId="{FE56FC6E-B979-4406-A4DE-D334CEF89E9A}">
      <dgm:prSet phldrT="[Text]"/>
      <dgm:spPr/>
      <dgm:t>
        <a:bodyPr/>
        <a:lstStyle/>
        <a:p>
          <a:r>
            <a:rPr lang="en-GB" dirty="0"/>
            <a:t>5) </a:t>
          </a:r>
          <a:r>
            <a:rPr lang="en-GB" baseline="0" dirty="0"/>
            <a:t>Client goes on to receive agreed support to try and help them with areas they identified as needing support with</a:t>
          </a:r>
          <a:r>
            <a:rPr lang="en-GB" dirty="0"/>
            <a:t> </a:t>
          </a:r>
        </a:p>
      </dgm:t>
    </dgm:pt>
    <dgm:pt modelId="{48A996A1-1FB6-4FD4-A3EF-8EACFDF3120B}" type="parTrans" cxnId="{B493B75B-2400-4FB7-B7B3-5F937795B2B6}">
      <dgm:prSet/>
      <dgm:spPr/>
      <dgm:t>
        <a:bodyPr/>
        <a:lstStyle/>
        <a:p>
          <a:endParaRPr lang="en-GB"/>
        </a:p>
      </dgm:t>
    </dgm:pt>
    <dgm:pt modelId="{11B4AD57-849E-4567-B149-5756A791613F}" type="sibTrans" cxnId="{B493B75B-2400-4FB7-B7B3-5F937795B2B6}">
      <dgm:prSet/>
      <dgm:spPr/>
      <dgm:t>
        <a:bodyPr/>
        <a:lstStyle/>
        <a:p>
          <a:endParaRPr lang="en-GB" dirty="0"/>
        </a:p>
      </dgm:t>
    </dgm:pt>
    <dgm:pt modelId="{521F25F1-6678-4AAF-BBE8-76B0C50E3411}">
      <dgm:prSet phldrT="[Text]"/>
      <dgm:spPr/>
      <dgm:t>
        <a:bodyPr/>
        <a:lstStyle/>
        <a:p>
          <a:r>
            <a:rPr lang="en-GB" dirty="0"/>
            <a:t>4) Client then either takes steps to access services discussed or is put on waiting list to receive certain services </a:t>
          </a:r>
        </a:p>
      </dgm:t>
    </dgm:pt>
    <dgm:pt modelId="{8D103FAB-8810-4F29-8DA3-4C488925C871}" type="sibTrans" cxnId="{9C2C5A5A-8CB9-4900-9A33-CB4404E2C097}">
      <dgm:prSet/>
      <dgm:spPr/>
      <dgm:t>
        <a:bodyPr/>
        <a:lstStyle/>
        <a:p>
          <a:endParaRPr lang="en-GB" dirty="0"/>
        </a:p>
      </dgm:t>
    </dgm:pt>
    <dgm:pt modelId="{443B50DC-1816-4DB7-AC1D-FF4A655DCBFD}" type="parTrans" cxnId="{9C2C5A5A-8CB9-4900-9A33-CB4404E2C097}">
      <dgm:prSet/>
      <dgm:spPr/>
      <dgm:t>
        <a:bodyPr/>
        <a:lstStyle/>
        <a:p>
          <a:endParaRPr lang="en-GB"/>
        </a:p>
      </dgm:t>
    </dgm:pt>
    <dgm:pt modelId="{393EEE6B-84D3-4F07-8F94-5C1EB46BB287}" type="pres">
      <dgm:prSet presAssocID="{C65CC880-1E58-4A69-B5DE-D5F7F74940CF}" presName="linearFlow" presStyleCnt="0">
        <dgm:presLayoutVars>
          <dgm:resizeHandles val="exact"/>
        </dgm:presLayoutVars>
      </dgm:prSet>
      <dgm:spPr/>
    </dgm:pt>
    <dgm:pt modelId="{4F6A32A4-7A84-45F2-98A0-2D560D4D3072}" type="pres">
      <dgm:prSet presAssocID="{521F25F1-6678-4AAF-BBE8-76B0C50E3411}" presName="node" presStyleLbl="node1" presStyleIdx="0" presStyleCnt="2" custScaleX="196872" custScaleY="73577">
        <dgm:presLayoutVars>
          <dgm:bulletEnabled val="1"/>
        </dgm:presLayoutVars>
      </dgm:prSet>
      <dgm:spPr/>
    </dgm:pt>
    <dgm:pt modelId="{A70D8932-99A8-46DB-83E2-0925052279D9}" type="pres">
      <dgm:prSet presAssocID="{8D103FAB-8810-4F29-8DA3-4C488925C871}" presName="sibTrans" presStyleLbl="sibTrans2D1" presStyleIdx="0" presStyleCnt="1"/>
      <dgm:spPr/>
    </dgm:pt>
    <dgm:pt modelId="{23A5C65A-1798-46DE-9F4D-DAAFD6E3EC86}" type="pres">
      <dgm:prSet presAssocID="{8D103FAB-8810-4F29-8DA3-4C488925C871}" presName="connectorText" presStyleLbl="sibTrans2D1" presStyleIdx="0" presStyleCnt="1"/>
      <dgm:spPr/>
    </dgm:pt>
    <dgm:pt modelId="{54D292FB-EC6A-4AF8-BF70-2CB6D074D5B2}" type="pres">
      <dgm:prSet presAssocID="{FE56FC6E-B979-4406-A4DE-D334CEF89E9A}" presName="node" presStyleLbl="node1" presStyleIdx="1" presStyleCnt="2" custScaleX="188997" custLinFactNeighborX="0" custLinFactNeighborY="0">
        <dgm:presLayoutVars>
          <dgm:bulletEnabled val="1"/>
        </dgm:presLayoutVars>
      </dgm:prSet>
      <dgm:spPr/>
    </dgm:pt>
  </dgm:ptLst>
  <dgm:cxnLst>
    <dgm:cxn modelId="{B493B75B-2400-4FB7-B7B3-5F937795B2B6}" srcId="{C65CC880-1E58-4A69-B5DE-D5F7F74940CF}" destId="{FE56FC6E-B979-4406-A4DE-D334CEF89E9A}" srcOrd="1" destOrd="0" parTransId="{48A996A1-1FB6-4FD4-A3EF-8EACFDF3120B}" sibTransId="{11B4AD57-849E-4567-B149-5756A791613F}"/>
    <dgm:cxn modelId="{C205194E-7658-4A46-9C6C-BF06D5FF0339}" type="presOf" srcId="{8D103FAB-8810-4F29-8DA3-4C488925C871}" destId="{23A5C65A-1798-46DE-9F4D-DAAFD6E3EC86}" srcOrd="1" destOrd="0" presId="urn:microsoft.com/office/officeart/2005/8/layout/process2"/>
    <dgm:cxn modelId="{9C2C5A5A-8CB9-4900-9A33-CB4404E2C097}" srcId="{C65CC880-1E58-4A69-B5DE-D5F7F74940CF}" destId="{521F25F1-6678-4AAF-BBE8-76B0C50E3411}" srcOrd="0" destOrd="0" parTransId="{443B50DC-1816-4DB7-AC1D-FF4A655DCBFD}" sibTransId="{8D103FAB-8810-4F29-8DA3-4C488925C871}"/>
    <dgm:cxn modelId="{40F54989-076F-42A7-8BEC-58585BC888F8}" type="presOf" srcId="{FE56FC6E-B979-4406-A4DE-D334CEF89E9A}" destId="{54D292FB-EC6A-4AF8-BF70-2CB6D074D5B2}" srcOrd="0" destOrd="0" presId="urn:microsoft.com/office/officeart/2005/8/layout/process2"/>
    <dgm:cxn modelId="{908A2B9A-297D-48F4-B855-149ABEDD0747}" type="presOf" srcId="{C65CC880-1E58-4A69-B5DE-D5F7F74940CF}" destId="{393EEE6B-84D3-4F07-8F94-5C1EB46BB287}" srcOrd="0" destOrd="0" presId="urn:microsoft.com/office/officeart/2005/8/layout/process2"/>
    <dgm:cxn modelId="{0AFF91EF-4CB3-4DDF-A0E7-8FF1DC8EBA3A}" type="presOf" srcId="{521F25F1-6678-4AAF-BBE8-76B0C50E3411}" destId="{4F6A32A4-7A84-45F2-98A0-2D560D4D3072}" srcOrd="0" destOrd="0" presId="urn:microsoft.com/office/officeart/2005/8/layout/process2"/>
    <dgm:cxn modelId="{6378B4F5-BED9-4AAC-A280-2747CC6FE8CE}" type="presOf" srcId="{8D103FAB-8810-4F29-8DA3-4C488925C871}" destId="{A70D8932-99A8-46DB-83E2-0925052279D9}" srcOrd="0" destOrd="0" presId="urn:microsoft.com/office/officeart/2005/8/layout/process2"/>
    <dgm:cxn modelId="{13041E79-6B34-42F5-BBB3-388B502A3C82}" type="presParOf" srcId="{393EEE6B-84D3-4F07-8F94-5C1EB46BB287}" destId="{4F6A32A4-7A84-45F2-98A0-2D560D4D3072}" srcOrd="0" destOrd="0" presId="urn:microsoft.com/office/officeart/2005/8/layout/process2"/>
    <dgm:cxn modelId="{87926716-42B5-4323-8D35-658438CE0EBB}" type="presParOf" srcId="{393EEE6B-84D3-4F07-8F94-5C1EB46BB287}" destId="{A70D8932-99A8-46DB-83E2-0925052279D9}" srcOrd="1" destOrd="0" presId="urn:microsoft.com/office/officeart/2005/8/layout/process2"/>
    <dgm:cxn modelId="{FCB8897B-11B2-4AD5-A74E-96788EA324D9}" type="presParOf" srcId="{A70D8932-99A8-46DB-83E2-0925052279D9}" destId="{23A5C65A-1798-46DE-9F4D-DAAFD6E3EC86}" srcOrd="0" destOrd="0" presId="urn:microsoft.com/office/officeart/2005/8/layout/process2"/>
    <dgm:cxn modelId="{55205CCB-4DC9-4795-9684-2C10D61BE1F1}" type="presParOf" srcId="{393EEE6B-84D3-4F07-8F94-5C1EB46BB287}" destId="{54D292FB-EC6A-4AF8-BF70-2CB6D074D5B2}" srcOrd="2"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C24F49-B538-4326-9E45-1BF838FA657E}"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GB"/>
        </a:p>
      </dgm:t>
    </dgm:pt>
    <dgm:pt modelId="{9F938B25-FB90-4877-9885-D2F5CB691A03}">
      <dgm:prSet phldrT="[Text]" custT="1"/>
      <dgm:spPr/>
      <dgm:t>
        <a:bodyPr/>
        <a:lstStyle/>
        <a:p>
          <a:r>
            <a:rPr lang="en-GB" sz="2000" dirty="0"/>
            <a:t>Practical benefits</a:t>
          </a:r>
        </a:p>
      </dgm:t>
    </dgm:pt>
    <dgm:pt modelId="{78D9D4BF-8AA7-40F9-B0B6-16C2CFABEAC1}" type="parTrans" cxnId="{FE27EE35-01A9-4264-9AE2-DAE349A2596B}">
      <dgm:prSet/>
      <dgm:spPr/>
      <dgm:t>
        <a:bodyPr/>
        <a:lstStyle/>
        <a:p>
          <a:endParaRPr lang="en-GB"/>
        </a:p>
      </dgm:t>
    </dgm:pt>
    <dgm:pt modelId="{64E632EF-34AC-45CA-AC1E-3B142B996621}" type="sibTrans" cxnId="{FE27EE35-01A9-4264-9AE2-DAE349A2596B}">
      <dgm:prSet/>
      <dgm:spPr/>
      <dgm:t>
        <a:bodyPr/>
        <a:lstStyle/>
        <a:p>
          <a:endParaRPr lang="en-GB"/>
        </a:p>
      </dgm:t>
    </dgm:pt>
    <dgm:pt modelId="{E65EFA75-6F1F-4260-A694-8732057DD574}">
      <dgm:prSet phldrT="[Text]"/>
      <dgm:spPr/>
      <dgm:t>
        <a:bodyPr/>
        <a:lstStyle/>
        <a:p>
          <a:r>
            <a:rPr lang="en-GB" dirty="0"/>
            <a:t>Reduction in anxiety/depression symptoms</a:t>
          </a:r>
        </a:p>
      </dgm:t>
    </dgm:pt>
    <dgm:pt modelId="{BF094AB6-7167-4D93-970B-0673575375E6}" type="parTrans" cxnId="{5575BE8C-050A-4AE0-ACB1-AC5F3714D36C}">
      <dgm:prSet/>
      <dgm:spPr/>
      <dgm:t>
        <a:bodyPr/>
        <a:lstStyle/>
        <a:p>
          <a:endParaRPr lang="en-GB"/>
        </a:p>
      </dgm:t>
    </dgm:pt>
    <dgm:pt modelId="{B7B9551C-21FD-4426-8CF4-9EC3A77A8245}" type="sibTrans" cxnId="{5575BE8C-050A-4AE0-ACB1-AC5F3714D36C}">
      <dgm:prSet/>
      <dgm:spPr/>
      <dgm:t>
        <a:bodyPr/>
        <a:lstStyle/>
        <a:p>
          <a:endParaRPr lang="en-GB"/>
        </a:p>
      </dgm:t>
    </dgm:pt>
    <dgm:pt modelId="{3D1BDC09-3F06-4B72-A5A6-5B2C260D295B}">
      <dgm:prSet phldrT="[Text]"/>
      <dgm:spPr/>
      <dgm:t>
        <a:bodyPr/>
        <a:lstStyle/>
        <a:p>
          <a:r>
            <a:rPr lang="en-GB" dirty="0"/>
            <a:t>Improved physical health </a:t>
          </a:r>
        </a:p>
      </dgm:t>
    </dgm:pt>
    <dgm:pt modelId="{9597E001-5F8F-4334-BEF7-FE7A4B1B8192}" type="parTrans" cxnId="{36B7A51C-2499-4FD9-946B-8E4783E8BA55}">
      <dgm:prSet/>
      <dgm:spPr/>
      <dgm:t>
        <a:bodyPr/>
        <a:lstStyle/>
        <a:p>
          <a:endParaRPr lang="en-GB"/>
        </a:p>
      </dgm:t>
    </dgm:pt>
    <dgm:pt modelId="{81A731D1-4BDE-4657-BDBF-979BEC0F88F7}" type="sibTrans" cxnId="{36B7A51C-2499-4FD9-946B-8E4783E8BA55}">
      <dgm:prSet/>
      <dgm:spPr/>
      <dgm:t>
        <a:bodyPr/>
        <a:lstStyle/>
        <a:p>
          <a:endParaRPr lang="en-GB"/>
        </a:p>
      </dgm:t>
    </dgm:pt>
    <dgm:pt modelId="{BDB868CB-BE8D-405A-8069-0C9CD8DCC610}">
      <dgm:prSet phldrT="[Text]"/>
      <dgm:spPr/>
      <dgm:t>
        <a:bodyPr/>
        <a:lstStyle/>
        <a:p>
          <a:r>
            <a:rPr lang="en-GB" dirty="0"/>
            <a:t>Improved confidence &amp; self esteem</a:t>
          </a:r>
        </a:p>
      </dgm:t>
    </dgm:pt>
    <dgm:pt modelId="{7A53A75E-1A80-4ECF-979B-0D435871DE0F}" type="parTrans" cxnId="{F05CC296-23C2-48B9-AF0A-CC7C02004F67}">
      <dgm:prSet/>
      <dgm:spPr/>
      <dgm:t>
        <a:bodyPr/>
        <a:lstStyle/>
        <a:p>
          <a:endParaRPr lang="en-GB"/>
        </a:p>
      </dgm:t>
    </dgm:pt>
    <dgm:pt modelId="{2A0DADB1-99A5-4680-9257-65AAAA9A9588}" type="sibTrans" cxnId="{F05CC296-23C2-48B9-AF0A-CC7C02004F67}">
      <dgm:prSet/>
      <dgm:spPr/>
      <dgm:t>
        <a:bodyPr/>
        <a:lstStyle/>
        <a:p>
          <a:endParaRPr lang="en-GB"/>
        </a:p>
      </dgm:t>
    </dgm:pt>
    <dgm:pt modelId="{2A635141-E2D6-4149-8E36-D122966AFF75}">
      <dgm:prSet/>
      <dgm:spPr/>
      <dgm:t>
        <a:bodyPr/>
        <a:lstStyle/>
        <a:p>
          <a:r>
            <a:rPr lang="en-GB" dirty="0"/>
            <a:t>Improved social health &amp; healthier relationships</a:t>
          </a:r>
        </a:p>
      </dgm:t>
    </dgm:pt>
    <dgm:pt modelId="{3659821F-E004-4A6A-92AF-5788B82907C5}" type="parTrans" cxnId="{DD74F48F-4BAC-4416-9228-EFC8236D2E81}">
      <dgm:prSet/>
      <dgm:spPr/>
      <dgm:t>
        <a:bodyPr/>
        <a:lstStyle/>
        <a:p>
          <a:endParaRPr lang="en-GB"/>
        </a:p>
      </dgm:t>
    </dgm:pt>
    <dgm:pt modelId="{87653CF7-9ADC-48F0-A07B-FDDF3B34D3B3}" type="sibTrans" cxnId="{DD74F48F-4BAC-4416-9228-EFC8236D2E81}">
      <dgm:prSet/>
      <dgm:spPr/>
      <dgm:t>
        <a:bodyPr/>
        <a:lstStyle/>
        <a:p>
          <a:endParaRPr lang="en-GB"/>
        </a:p>
      </dgm:t>
    </dgm:pt>
    <dgm:pt modelId="{021DA33C-6F39-4C30-B158-DAAC8CF8690E}">
      <dgm:prSet/>
      <dgm:spPr/>
      <dgm:t>
        <a:bodyPr/>
        <a:lstStyle/>
        <a:p>
          <a:r>
            <a:rPr lang="en-GB" dirty="0"/>
            <a:t>More autonomy/control</a:t>
          </a:r>
        </a:p>
      </dgm:t>
    </dgm:pt>
    <dgm:pt modelId="{401A932B-63B4-4C82-ACF1-4F766C2B53EC}" type="parTrans" cxnId="{A6CF86F6-19CC-4064-BB2C-FC77E63FFF42}">
      <dgm:prSet/>
      <dgm:spPr/>
      <dgm:t>
        <a:bodyPr/>
        <a:lstStyle/>
        <a:p>
          <a:endParaRPr lang="en-GB"/>
        </a:p>
      </dgm:t>
    </dgm:pt>
    <dgm:pt modelId="{10F9F59D-21FB-4F23-979D-36AEE1065CAD}" type="sibTrans" cxnId="{A6CF86F6-19CC-4064-BB2C-FC77E63FFF42}">
      <dgm:prSet/>
      <dgm:spPr/>
      <dgm:t>
        <a:bodyPr/>
        <a:lstStyle/>
        <a:p>
          <a:endParaRPr lang="en-GB"/>
        </a:p>
      </dgm:t>
    </dgm:pt>
    <dgm:pt modelId="{90568E50-447E-4281-A780-CB4411B2E509}" type="pres">
      <dgm:prSet presAssocID="{8CC24F49-B538-4326-9E45-1BF838FA657E}" presName="hierChild1" presStyleCnt="0">
        <dgm:presLayoutVars>
          <dgm:orgChart val="1"/>
          <dgm:chPref val="1"/>
          <dgm:dir/>
          <dgm:animOne val="branch"/>
          <dgm:animLvl val="lvl"/>
          <dgm:resizeHandles/>
        </dgm:presLayoutVars>
      </dgm:prSet>
      <dgm:spPr/>
    </dgm:pt>
    <dgm:pt modelId="{45730B73-2345-43F6-B1EB-C35020ECCAF9}" type="pres">
      <dgm:prSet presAssocID="{9F938B25-FB90-4877-9885-D2F5CB691A03}" presName="hierRoot1" presStyleCnt="0">
        <dgm:presLayoutVars>
          <dgm:hierBranch val="init"/>
        </dgm:presLayoutVars>
      </dgm:prSet>
      <dgm:spPr/>
    </dgm:pt>
    <dgm:pt modelId="{CE69D58B-E643-4AA7-BA5F-8F3950705F3F}" type="pres">
      <dgm:prSet presAssocID="{9F938B25-FB90-4877-9885-D2F5CB691A03}" presName="rootComposite1" presStyleCnt="0"/>
      <dgm:spPr/>
    </dgm:pt>
    <dgm:pt modelId="{774F4C6F-F2CC-40AA-8B9C-480BC25FFCBF}" type="pres">
      <dgm:prSet presAssocID="{9F938B25-FB90-4877-9885-D2F5CB691A03}" presName="rootText1" presStyleLbl="node0" presStyleIdx="0" presStyleCnt="1" custScaleX="141173" custLinFactNeighborX="-1072" custLinFactNeighborY="-2098">
        <dgm:presLayoutVars>
          <dgm:chPref val="3"/>
        </dgm:presLayoutVars>
      </dgm:prSet>
      <dgm:spPr/>
    </dgm:pt>
    <dgm:pt modelId="{CB28A9FD-B2A4-4B15-9C88-22772EA6F6AE}" type="pres">
      <dgm:prSet presAssocID="{9F938B25-FB90-4877-9885-D2F5CB691A03}" presName="rootConnector1" presStyleLbl="node1" presStyleIdx="0" presStyleCnt="0"/>
      <dgm:spPr/>
    </dgm:pt>
    <dgm:pt modelId="{A2DDEF30-915B-44E7-A908-1AD5136EF40A}" type="pres">
      <dgm:prSet presAssocID="{9F938B25-FB90-4877-9885-D2F5CB691A03}" presName="hierChild2" presStyleCnt="0"/>
      <dgm:spPr/>
    </dgm:pt>
    <dgm:pt modelId="{094C0369-ED65-46DD-A565-A036283BDAE7}" type="pres">
      <dgm:prSet presAssocID="{BF094AB6-7167-4D93-970B-0673575375E6}" presName="Name37" presStyleLbl="parChTrans1D2" presStyleIdx="0" presStyleCnt="5"/>
      <dgm:spPr/>
    </dgm:pt>
    <dgm:pt modelId="{D1737580-FC6B-4952-A98E-35A1C463F1E1}" type="pres">
      <dgm:prSet presAssocID="{E65EFA75-6F1F-4260-A694-8732057DD574}" presName="hierRoot2" presStyleCnt="0">
        <dgm:presLayoutVars>
          <dgm:hierBranch val="init"/>
        </dgm:presLayoutVars>
      </dgm:prSet>
      <dgm:spPr/>
    </dgm:pt>
    <dgm:pt modelId="{04724EF9-1601-4117-9466-BAB06D21959F}" type="pres">
      <dgm:prSet presAssocID="{E65EFA75-6F1F-4260-A694-8732057DD574}" presName="rootComposite" presStyleCnt="0"/>
      <dgm:spPr/>
    </dgm:pt>
    <dgm:pt modelId="{D290B0D2-3498-4522-9A2D-E4BBE3C8930D}" type="pres">
      <dgm:prSet presAssocID="{E65EFA75-6F1F-4260-A694-8732057DD574}" presName="rootText" presStyleLbl="node2" presStyleIdx="0" presStyleCnt="5">
        <dgm:presLayoutVars>
          <dgm:chPref val="3"/>
        </dgm:presLayoutVars>
      </dgm:prSet>
      <dgm:spPr/>
    </dgm:pt>
    <dgm:pt modelId="{629F9D6D-4991-495A-A7B9-D24D047148B6}" type="pres">
      <dgm:prSet presAssocID="{E65EFA75-6F1F-4260-A694-8732057DD574}" presName="rootConnector" presStyleLbl="node2" presStyleIdx="0" presStyleCnt="5"/>
      <dgm:spPr/>
    </dgm:pt>
    <dgm:pt modelId="{F08574B5-009C-43FE-B271-8B05DC7FB358}" type="pres">
      <dgm:prSet presAssocID="{E65EFA75-6F1F-4260-A694-8732057DD574}" presName="hierChild4" presStyleCnt="0"/>
      <dgm:spPr/>
    </dgm:pt>
    <dgm:pt modelId="{B53E1D3A-AF9E-4BD8-B52D-E5FECFAF2B7F}" type="pres">
      <dgm:prSet presAssocID="{E65EFA75-6F1F-4260-A694-8732057DD574}" presName="hierChild5" presStyleCnt="0"/>
      <dgm:spPr/>
    </dgm:pt>
    <dgm:pt modelId="{29460F3C-189A-41C4-9D48-A14E0F5B6F0F}" type="pres">
      <dgm:prSet presAssocID="{9597E001-5F8F-4334-BEF7-FE7A4B1B8192}" presName="Name37" presStyleLbl="parChTrans1D2" presStyleIdx="1" presStyleCnt="5"/>
      <dgm:spPr/>
    </dgm:pt>
    <dgm:pt modelId="{D3B5F42E-D127-4432-9D45-0BF43E26D6B3}" type="pres">
      <dgm:prSet presAssocID="{3D1BDC09-3F06-4B72-A5A6-5B2C260D295B}" presName="hierRoot2" presStyleCnt="0">
        <dgm:presLayoutVars>
          <dgm:hierBranch val="init"/>
        </dgm:presLayoutVars>
      </dgm:prSet>
      <dgm:spPr/>
    </dgm:pt>
    <dgm:pt modelId="{C847F79A-3863-49D8-A317-E9867DF2E806}" type="pres">
      <dgm:prSet presAssocID="{3D1BDC09-3F06-4B72-A5A6-5B2C260D295B}" presName="rootComposite" presStyleCnt="0"/>
      <dgm:spPr/>
    </dgm:pt>
    <dgm:pt modelId="{F10CADEA-37DB-4BB6-B8CE-6D6CB8110CE3}" type="pres">
      <dgm:prSet presAssocID="{3D1BDC09-3F06-4B72-A5A6-5B2C260D295B}" presName="rootText" presStyleLbl="node2" presStyleIdx="1" presStyleCnt="5">
        <dgm:presLayoutVars>
          <dgm:chPref val="3"/>
        </dgm:presLayoutVars>
      </dgm:prSet>
      <dgm:spPr/>
    </dgm:pt>
    <dgm:pt modelId="{D20AFCD8-94B8-4AC2-AD0E-8A6ABFD8CC1E}" type="pres">
      <dgm:prSet presAssocID="{3D1BDC09-3F06-4B72-A5A6-5B2C260D295B}" presName="rootConnector" presStyleLbl="node2" presStyleIdx="1" presStyleCnt="5"/>
      <dgm:spPr/>
    </dgm:pt>
    <dgm:pt modelId="{631ADA63-6491-4DD4-919E-B6C7DA219291}" type="pres">
      <dgm:prSet presAssocID="{3D1BDC09-3F06-4B72-A5A6-5B2C260D295B}" presName="hierChild4" presStyleCnt="0"/>
      <dgm:spPr/>
    </dgm:pt>
    <dgm:pt modelId="{83718B3F-B1FD-4FBA-8FF7-883AE940C04C}" type="pres">
      <dgm:prSet presAssocID="{3D1BDC09-3F06-4B72-A5A6-5B2C260D295B}" presName="hierChild5" presStyleCnt="0"/>
      <dgm:spPr/>
    </dgm:pt>
    <dgm:pt modelId="{A5C1799E-7859-44C6-994E-C1B905192DAB}" type="pres">
      <dgm:prSet presAssocID="{3659821F-E004-4A6A-92AF-5788B82907C5}" presName="Name37" presStyleLbl="parChTrans1D2" presStyleIdx="2" presStyleCnt="5"/>
      <dgm:spPr/>
    </dgm:pt>
    <dgm:pt modelId="{32B8EA09-A90D-41DB-9DB8-CC2E727CB252}" type="pres">
      <dgm:prSet presAssocID="{2A635141-E2D6-4149-8E36-D122966AFF75}" presName="hierRoot2" presStyleCnt="0">
        <dgm:presLayoutVars>
          <dgm:hierBranch val="init"/>
        </dgm:presLayoutVars>
      </dgm:prSet>
      <dgm:spPr/>
    </dgm:pt>
    <dgm:pt modelId="{E74C37D7-57A4-424A-ABC0-0254471DFDA8}" type="pres">
      <dgm:prSet presAssocID="{2A635141-E2D6-4149-8E36-D122966AFF75}" presName="rootComposite" presStyleCnt="0"/>
      <dgm:spPr/>
    </dgm:pt>
    <dgm:pt modelId="{23C98112-B0BB-4A8C-8349-BA20E7C6A7DB}" type="pres">
      <dgm:prSet presAssocID="{2A635141-E2D6-4149-8E36-D122966AFF75}" presName="rootText" presStyleLbl="node2" presStyleIdx="2" presStyleCnt="5">
        <dgm:presLayoutVars>
          <dgm:chPref val="3"/>
        </dgm:presLayoutVars>
      </dgm:prSet>
      <dgm:spPr/>
    </dgm:pt>
    <dgm:pt modelId="{2F1C62A2-0633-4E76-8BE9-277DDCA3C7AC}" type="pres">
      <dgm:prSet presAssocID="{2A635141-E2D6-4149-8E36-D122966AFF75}" presName="rootConnector" presStyleLbl="node2" presStyleIdx="2" presStyleCnt="5"/>
      <dgm:spPr/>
    </dgm:pt>
    <dgm:pt modelId="{6A4CD146-45A3-44C2-8935-7012EE93730F}" type="pres">
      <dgm:prSet presAssocID="{2A635141-E2D6-4149-8E36-D122966AFF75}" presName="hierChild4" presStyleCnt="0"/>
      <dgm:spPr/>
    </dgm:pt>
    <dgm:pt modelId="{0E3765B8-777D-4D6A-BAF6-59DEF331EC11}" type="pres">
      <dgm:prSet presAssocID="{2A635141-E2D6-4149-8E36-D122966AFF75}" presName="hierChild5" presStyleCnt="0"/>
      <dgm:spPr/>
    </dgm:pt>
    <dgm:pt modelId="{53049722-01B4-4532-85F3-85AF6C575467}" type="pres">
      <dgm:prSet presAssocID="{401A932B-63B4-4C82-ACF1-4F766C2B53EC}" presName="Name37" presStyleLbl="parChTrans1D2" presStyleIdx="3" presStyleCnt="5"/>
      <dgm:spPr/>
    </dgm:pt>
    <dgm:pt modelId="{700EAA15-363F-48FD-9690-D3305F4F7DE5}" type="pres">
      <dgm:prSet presAssocID="{021DA33C-6F39-4C30-B158-DAAC8CF8690E}" presName="hierRoot2" presStyleCnt="0">
        <dgm:presLayoutVars>
          <dgm:hierBranch val="init"/>
        </dgm:presLayoutVars>
      </dgm:prSet>
      <dgm:spPr/>
    </dgm:pt>
    <dgm:pt modelId="{A91574D3-D5FA-48FE-AD78-549AC514A4A6}" type="pres">
      <dgm:prSet presAssocID="{021DA33C-6F39-4C30-B158-DAAC8CF8690E}" presName="rootComposite" presStyleCnt="0"/>
      <dgm:spPr/>
    </dgm:pt>
    <dgm:pt modelId="{F4D513C7-2A61-428C-8583-88A0F33018A7}" type="pres">
      <dgm:prSet presAssocID="{021DA33C-6F39-4C30-B158-DAAC8CF8690E}" presName="rootText" presStyleLbl="node2" presStyleIdx="3" presStyleCnt="5">
        <dgm:presLayoutVars>
          <dgm:chPref val="3"/>
        </dgm:presLayoutVars>
      </dgm:prSet>
      <dgm:spPr/>
    </dgm:pt>
    <dgm:pt modelId="{CC3418A6-F141-4CBC-9895-2A744E34B855}" type="pres">
      <dgm:prSet presAssocID="{021DA33C-6F39-4C30-B158-DAAC8CF8690E}" presName="rootConnector" presStyleLbl="node2" presStyleIdx="3" presStyleCnt="5"/>
      <dgm:spPr/>
    </dgm:pt>
    <dgm:pt modelId="{AEA0FA38-F2A2-4831-88D6-3D0E74ACFDE0}" type="pres">
      <dgm:prSet presAssocID="{021DA33C-6F39-4C30-B158-DAAC8CF8690E}" presName="hierChild4" presStyleCnt="0"/>
      <dgm:spPr/>
    </dgm:pt>
    <dgm:pt modelId="{983EEEAB-41AC-4B71-9566-89B972C18BB2}" type="pres">
      <dgm:prSet presAssocID="{021DA33C-6F39-4C30-B158-DAAC8CF8690E}" presName="hierChild5" presStyleCnt="0"/>
      <dgm:spPr/>
    </dgm:pt>
    <dgm:pt modelId="{8BC2143F-1066-4D94-A341-2DE1A22A9068}" type="pres">
      <dgm:prSet presAssocID="{7A53A75E-1A80-4ECF-979B-0D435871DE0F}" presName="Name37" presStyleLbl="parChTrans1D2" presStyleIdx="4" presStyleCnt="5"/>
      <dgm:spPr/>
    </dgm:pt>
    <dgm:pt modelId="{EE4DC186-1FF6-44F7-8413-A37F91D1B6CE}" type="pres">
      <dgm:prSet presAssocID="{BDB868CB-BE8D-405A-8069-0C9CD8DCC610}" presName="hierRoot2" presStyleCnt="0">
        <dgm:presLayoutVars>
          <dgm:hierBranch val="init"/>
        </dgm:presLayoutVars>
      </dgm:prSet>
      <dgm:spPr/>
    </dgm:pt>
    <dgm:pt modelId="{44272BAE-82DD-4B11-AE53-0BC898CFF5B2}" type="pres">
      <dgm:prSet presAssocID="{BDB868CB-BE8D-405A-8069-0C9CD8DCC610}" presName="rootComposite" presStyleCnt="0"/>
      <dgm:spPr/>
    </dgm:pt>
    <dgm:pt modelId="{626A5B9E-2814-4BB6-AC32-A77A70BDD72B}" type="pres">
      <dgm:prSet presAssocID="{BDB868CB-BE8D-405A-8069-0C9CD8DCC610}" presName="rootText" presStyleLbl="node2" presStyleIdx="4" presStyleCnt="5">
        <dgm:presLayoutVars>
          <dgm:chPref val="3"/>
        </dgm:presLayoutVars>
      </dgm:prSet>
      <dgm:spPr/>
    </dgm:pt>
    <dgm:pt modelId="{CFA61E64-23D9-4810-93EA-19850C74DFF2}" type="pres">
      <dgm:prSet presAssocID="{BDB868CB-BE8D-405A-8069-0C9CD8DCC610}" presName="rootConnector" presStyleLbl="node2" presStyleIdx="4" presStyleCnt="5"/>
      <dgm:spPr/>
    </dgm:pt>
    <dgm:pt modelId="{C48EFEDC-A0B6-45A6-9FBE-FC19C0D2D748}" type="pres">
      <dgm:prSet presAssocID="{BDB868CB-BE8D-405A-8069-0C9CD8DCC610}" presName="hierChild4" presStyleCnt="0"/>
      <dgm:spPr/>
    </dgm:pt>
    <dgm:pt modelId="{CE5C4EDA-4EBB-4D7E-AF47-2B49E12310DA}" type="pres">
      <dgm:prSet presAssocID="{BDB868CB-BE8D-405A-8069-0C9CD8DCC610}" presName="hierChild5" presStyleCnt="0"/>
      <dgm:spPr/>
    </dgm:pt>
    <dgm:pt modelId="{ACCA6FAB-6520-4B55-BDFB-74F93C5E879D}" type="pres">
      <dgm:prSet presAssocID="{9F938B25-FB90-4877-9885-D2F5CB691A03}" presName="hierChild3" presStyleCnt="0"/>
      <dgm:spPr/>
    </dgm:pt>
  </dgm:ptLst>
  <dgm:cxnLst>
    <dgm:cxn modelId="{0E097C0C-710B-4D1B-86DE-04EF28307922}" type="presOf" srcId="{021DA33C-6F39-4C30-B158-DAAC8CF8690E}" destId="{F4D513C7-2A61-428C-8583-88A0F33018A7}" srcOrd="0" destOrd="0" presId="urn:microsoft.com/office/officeart/2005/8/layout/orgChart1"/>
    <dgm:cxn modelId="{36B7A51C-2499-4FD9-946B-8E4783E8BA55}" srcId="{9F938B25-FB90-4877-9885-D2F5CB691A03}" destId="{3D1BDC09-3F06-4B72-A5A6-5B2C260D295B}" srcOrd="1" destOrd="0" parTransId="{9597E001-5F8F-4334-BEF7-FE7A4B1B8192}" sibTransId="{81A731D1-4BDE-4657-BDBF-979BEC0F88F7}"/>
    <dgm:cxn modelId="{4388CB2E-8A22-449B-A473-F344D24DEAC3}" type="presOf" srcId="{9F938B25-FB90-4877-9885-D2F5CB691A03}" destId="{CB28A9FD-B2A4-4B15-9C88-22772EA6F6AE}" srcOrd="1" destOrd="0" presId="urn:microsoft.com/office/officeart/2005/8/layout/orgChart1"/>
    <dgm:cxn modelId="{FE27EE35-01A9-4264-9AE2-DAE349A2596B}" srcId="{8CC24F49-B538-4326-9E45-1BF838FA657E}" destId="{9F938B25-FB90-4877-9885-D2F5CB691A03}" srcOrd="0" destOrd="0" parTransId="{78D9D4BF-8AA7-40F9-B0B6-16C2CFABEAC1}" sibTransId="{64E632EF-34AC-45CA-AC1E-3B142B996621}"/>
    <dgm:cxn modelId="{2966833E-5F23-4FA7-B262-F0DF77649917}" type="presOf" srcId="{9F938B25-FB90-4877-9885-D2F5CB691A03}" destId="{774F4C6F-F2CC-40AA-8B9C-480BC25FFCBF}" srcOrd="0" destOrd="0" presId="urn:microsoft.com/office/officeart/2005/8/layout/orgChart1"/>
    <dgm:cxn modelId="{0C99D05B-714B-445B-8222-0ADC70A22DF7}" type="presOf" srcId="{BDB868CB-BE8D-405A-8069-0C9CD8DCC610}" destId="{CFA61E64-23D9-4810-93EA-19850C74DFF2}" srcOrd="1" destOrd="0" presId="urn:microsoft.com/office/officeart/2005/8/layout/orgChart1"/>
    <dgm:cxn modelId="{3E03B842-2B27-4567-B611-807CEEFC179D}" type="presOf" srcId="{E65EFA75-6F1F-4260-A694-8732057DD574}" destId="{629F9D6D-4991-495A-A7B9-D24D047148B6}" srcOrd="1" destOrd="0" presId="urn:microsoft.com/office/officeart/2005/8/layout/orgChart1"/>
    <dgm:cxn modelId="{E6B44F6B-5F58-46AC-B46F-BFCA25D54496}" type="presOf" srcId="{E65EFA75-6F1F-4260-A694-8732057DD574}" destId="{D290B0D2-3498-4522-9A2D-E4BBE3C8930D}" srcOrd="0" destOrd="0" presId="urn:microsoft.com/office/officeart/2005/8/layout/orgChart1"/>
    <dgm:cxn modelId="{FD041F75-9E3A-48A4-B112-56DE3D30FFFD}" type="presOf" srcId="{9597E001-5F8F-4334-BEF7-FE7A4B1B8192}" destId="{29460F3C-189A-41C4-9D48-A14E0F5B6F0F}" srcOrd="0" destOrd="0" presId="urn:microsoft.com/office/officeart/2005/8/layout/orgChart1"/>
    <dgm:cxn modelId="{75C52775-EE0D-4CDA-9386-8DAA6A9F15F3}" type="presOf" srcId="{BF094AB6-7167-4D93-970B-0673575375E6}" destId="{094C0369-ED65-46DD-A565-A036283BDAE7}" srcOrd="0" destOrd="0" presId="urn:microsoft.com/office/officeart/2005/8/layout/orgChart1"/>
    <dgm:cxn modelId="{C42DAC76-EF8D-49D3-8352-59B47D85953F}" type="presOf" srcId="{8CC24F49-B538-4326-9E45-1BF838FA657E}" destId="{90568E50-447E-4281-A780-CB4411B2E509}" srcOrd="0" destOrd="0" presId="urn:microsoft.com/office/officeart/2005/8/layout/orgChart1"/>
    <dgm:cxn modelId="{07181E7B-C061-45F5-9EFE-BABEC275BFAA}" type="presOf" srcId="{401A932B-63B4-4C82-ACF1-4F766C2B53EC}" destId="{53049722-01B4-4532-85F3-85AF6C575467}" srcOrd="0" destOrd="0" presId="urn:microsoft.com/office/officeart/2005/8/layout/orgChart1"/>
    <dgm:cxn modelId="{48B2CF80-1465-4FBE-BCE7-0D96DF8ADE1C}" type="presOf" srcId="{7A53A75E-1A80-4ECF-979B-0D435871DE0F}" destId="{8BC2143F-1066-4D94-A341-2DE1A22A9068}" srcOrd="0" destOrd="0" presId="urn:microsoft.com/office/officeart/2005/8/layout/orgChart1"/>
    <dgm:cxn modelId="{5575BE8C-050A-4AE0-ACB1-AC5F3714D36C}" srcId="{9F938B25-FB90-4877-9885-D2F5CB691A03}" destId="{E65EFA75-6F1F-4260-A694-8732057DD574}" srcOrd="0" destOrd="0" parTransId="{BF094AB6-7167-4D93-970B-0673575375E6}" sibTransId="{B7B9551C-21FD-4426-8CF4-9EC3A77A8245}"/>
    <dgm:cxn modelId="{DD74F48F-4BAC-4416-9228-EFC8236D2E81}" srcId="{9F938B25-FB90-4877-9885-D2F5CB691A03}" destId="{2A635141-E2D6-4149-8E36-D122966AFF75}" srcOrd="2" destOrd="0" parTransId="{3659821F-E004-4A6A-92AF-5788B82907C5}" sibTransId="{87653CF7-9ADC-48F0-A07B-FDDF3B34D3B3}"/>
    <dgm:cxn modelId="{F05CC296-23C2-48B9-AF0A-CC7C02004F67}" srcId="{9F938B25-FB90-4877-9885-D2F5CB691A03}" destId="{BDB868CB-BE8D-405A-8069-0C9CD8DCC610}" srcOrd="4" destOrd="0" parTransId="{7A53A75E-1A80-4ECF-979B-0D435871DE0F}" sibTransId="{2A0DADB1-99A5-4680-9257-65AAAA9A9588}"/>
    <dgm:cxn modelId="{CAADDD96-5C67-4AF2-87A5-1BDAD02F04B5}" type="presOf" srcId="{2A635141-E2D6-4149-8E36-D122966AFF75}" destId="{2F1C62A2-0633-4E76-8BE9-277DDCA3C7AC}" srcOrd="1" destOrd="0" presId="urn:microsoft.com/office/officeart/2005/8/layout/orgChart1"/>
    <dgm:cxn modelId="{667E3597-FBDF-45A2-BDEB-86A48086CF68}" type="presOf" srcId="{3D1BDC09-3F06-4B72-A5A6-5B2C260D295B}" destId="{F10CADEA-37DB-4BB6-B8CE-6D6CB8110CE3}" srcOrd="0" destOrd="0" presId="urn:microsoft.com/office/officeart/2005/8/layout/orgChart1"/>
    <dgm:cxn modelId="{DA787F9E-0F68-41A9-9801-B3E0FF1C9EEE}" type="presOf" srcId="{021DA33C-6F39-4C30-B158-DAAC8CF8690E}" destId="{CC3418A6-F141-4CBC-9895-2A744E34B855}" srcOrd="1" destOrd="0" presId="urn:microsoft.com/office/officeart/2005/8/layout/orgChart1"/>
    <dgm:cxn modelId="{B73668C3-0379-4356-B17C-A16F04EF8BC7}" type="presOf" srcId="{3D1BDC09-3F06-4B72-A5A6-5B2C260D295B}" destId="{D20AFCD8-94B8-4AC2-AD0E-8A6ABFD8CC1E}" srcOrd="1" destOrd="0" presId="urn:microsoft.com/office/officeart/2005/8/layout/orgChart1"/>
    <dgm:cxn modelId="{6A498AD3-1DF8-4981-9EA9-8AEA6C5B7796}" type="presOf" srcId="{BDB868CB-BE8D-405A-8069-0C9CD8DCC610}" destId="{626A5B9E-2814-4BB6-AC32-A77A70BDD72B}" srcOrd="0" destOrd="0" presId="urn:microsoft.com/office/officeart/2005/8/layout/orgChart1"/>
    <dgm:cxn modelId="{FA325CD7-11C6-43E0-94ED-BAF529205BF6}" type="presOf" srcId="{2A635141-E2D6-4149-8E36-D122966AFF75}" destId="{23C98112-B0BB-4A8C-8349-BA20E7C6A7DB}" srcOrd="0" destOrd="0" presId="urn:microsoft.com/office/officeart/2005/8/layout/orgChart1"/>
    <dgm:cxn modelId="{4B7B1BF2-4A48-4E87-9AF2-2C96B745AE07}" type="presOf" srcId="{3659821F-E004-4A6A-92AF-5788B82907C5}" destId="{A5C1799E-7859-44C6-994E-C1B905192DAB}" srcOrd="0" destOrd="0" presId="urn:microsoft.com/office/officeart/2005/8/layout/orgChart1"/>
    <dgm:cxn modelId="{A6CF86F6-19CC-4064-BB2C-FC77E63FFF42}" srcId="{9F938B25-FB90-4877-9885-D2F5CB691A03}" destId="{021DA33C-6F39-4C30-B158-DAAC8CF8690E}" srcOrd="3" destOrd="0" parTransId="{401A932B-63B4-4C82-ACF1-4F766C2B53EC}" sibTransId="{10F9F59D-21FB-4F23-979D-36AEE1065CAD}"/>
    <dgm:cxn modelId="{41371431-93F5-45D5-A0A4-40D54910D144}" type="presParOf" srcId="{90568E50-447E-4281-A780-CB4411B2E509}" destId="{45730B73-2345-43F6-B1EB-C35020ECCAF9}" srcOrd="0" destOrd="0" presId="urn:microsoft.com/office/officeart/2005/8/layout/orgChart1"/>
    <dgm:cxn modelId="{95D0BA26-447C-49F2-ACC6-63A4D4FCA06C}" type="presParOf" srcId="{45730B73-2345-43F6-B1EB-C35020ECCAF9}" destId="{CE69D58B-E643-4AA7-BA5F-8F3950705F3F}" srcOrd="0" destOrd="0" presId="urn:microsoft.com/office/officeart/2005/8/layout/orgChart1"/>
    <dgm:cxn modelId="{A0189B3E-334D-4EE2-B2DA-D8A000F85959}" type="presParOf" srcId="{CE69D58B-E643-4AA7-BA5F-8F3950705F3F}" destId="{774F4C6F-F2CC-40AA-8B9C-480BC25FFCBF}" srcOrd="0" destOrd="0" presId="urn:microsoft.com/office/officeart/2005/8/layout/orgChart1"/>
    <dgm:cxn modelId="{E0BD4648-6D0E-44DE-A29A-68185B76C84A}" type="presParOf" srcId="{CE69D58B-E643-4AA7-BA5F-8F3950705F3F}" destId="{CB28A9FD-B2A4-4B15-9C88-22772EA6F6AE}" srcOrd="1" destOrd="0" presId="urn:microsoft.com/office/officeart/2005/8/layout/orgChart1"/>
    <dgm:cxn modelId="{960C0977-8E89-42E3-A055-D9FB6B9F2118}" type="presParOf" srcId="{45730B73-2345-43F6-B1EB-C35020ECCAF9}" destId="{A2DDEF30-915B-44E7-A908-1AD5136EF40A}" srcOrd="1" destOrd="0" presId="urn:microsoft.com/office/officeart/2005/8/layout/orgChart1"/>
    <dgm:cxn modelId="{002961B8-1C79-476B-936D-70D90CA7ADFB}" type="presParOf" srcId="{A2DDEF30-915B-44E7-A908-1AD5136EF40A}" destId="{094C0369-ED65-46DD-A565-A036283BDAE7}" srcOrd="0" destOrd="0" presId="urn:microsoft.com/office/officeart/2005/8/layout/orgChart1"/>
    <dgm:cxn modelId="{E12A8608-2105-4CF3-9527-35584FD71859}" type="presParOf" srcId="{A2DDEF30-915B-44E7-A908-1AD5136EF40A}" destId="{D1737580-FC6B-4952-A98E-35A1C463F1E1}" srcOrd="1" destOrd="0" presId="urn:microsoft.com/office/officeart/2005/8/layout/orgChart1"/>
    <dgm:cxn modelId="{AFF3D304-0C52-457E-99BF-93A323134378}" type="presParOf" srcId="{D1737580-FC6B-4952-A98E-35A1C463F1E1}" destId="{04724EF9-1601-4117-9466-BAB06D21959F}" srcOrd="0" destOrd="0" presId="urn:microsoft.com/office/officeart/2005/8/layout/orgChart1"/>
    <dgm:cxn modelId="{CDB70A9F-34B4-4258-B7A0-21F9269221C0}" type="presParOf" srcId="{04724EF9-1601-4117-9466-BAB06D21959F}" destId="{D290B0D2-3498-4522-9A2D-E4BBE3C8930D}" srcOrd="0" destOrd="0" presId="urn:microsoft.com/office/officeart/2005/8/layout/orgChart1"/>
    <dgm:cxn modelId="{A0F51C2A-2E3E-4512-8FB6-5DA205C32FCD}" type="presParOf" srcId="{04724EF9-1601-4117-9466-BAB06D21959F}" destId="{629F9D6D-4991-495A-A7B9-D24D047148B6}" srcOrd="1" destOrd="0" presId="urn:microsoft.com/office/officeart/2005/8/layout/orgChart1"/>
    <dgm:cxn modelId="{00319531-D650-4F5C-A70D-80CF367C45CC}" type="presParOf" srcId="{D1737580-FC6B-4952-A98E-35A1C463F1E1}" destId="{F08574B5-009C-43FE-B271-8B05DC7FB358}" srcOrd="1" destOrd="0" presId="urn:microsoft.com/office/officeart/2005/8/layout/orgChart1"/>
    <dgm:cxn modelId="{8607F6D6-7D5F-4A93-B15B-BDB97738A710}" type="presParOf" srcId="{D1737580-FC6B-4952-A98E-35A1C463F1E1}" destId="{B53E1D3A-AF9E-4BD8-B52D-E5FECFAF2B7F}" srcOrd="2" destOrd="0" presId="urn:microsoft.com/office/officeart/2005/8/layout/orgChart1"/>
    <dgm:cxn modelId="{305F4777-AF18-4276-933C-177C29FA60D1}" type="presParOf" srcId="{A2DDEF30-915B-44E7-A908-1AD5136EF40A}" destId="{29460F3C-189A-41C4-9D48-A14E0F5B6F0F}" srcOrd="2" destOrd="0" presId="urn:microsoft.com/office/officeart/2005/8/layout/orgChart1"/>
    <dgm:cxn modelId="{2E42DE2A-2EAD-4242-AD2D-FD9ED5496007}" type="presParOf" srcId="{A2DDEF30-915B-44E7-A908-1AD5136EF40A}" destId="{D3B5F42E-D127-4432-9D45-0BF43E26D6B3}" srcOrd="3" destOrd="0" presId="urn:microsoft.com/office/officeart/2005/8/layout/orgChart1"/>
    <dgm:cxn modelId="{1DE4E283-B35A-4426-A154-1D4B3C90E159}" type="presParOf" srcId="{D3B5F42E-D127-4432-9D45-0BF43E26D6B3}" destId="{C847F79A-3863-49D8-A317-E9867DF2E806}" srcOrd="0" destOrd="0" presId="urn:microsoft.com/office/officeart/2005/8/layout/orgChart1"/>
    <dgm:cxn modelId="{958AD129-1FB5-4722-B7C9-39D432DEE3AB}" type="presParOf" srcId="{C847F79A-3863-49D8-A317-E9867DF2E806}" destId="{F10CADEA-37DB-4BB6-B8CE-6D6CB8110CE3}" srcOrd="0" destOrd="0" presId="urn:microsoft.com/office/officeart/2005/8/layout/orgChart1"/>
    <dgm:cxn modelId="{E708739D-F43D-4715-A01A-515B97A10B47}" type="presParOf" srcId="{C847F79A-3863-49D8-A317-E9867DF2E806}" destId="{D20AFCD8-94B8-4AC2-AD0E-8A6ABFD8CC1E}" srcOrd="1" destOrd="0" presId="urn:microsoft.com/office/officeart/2005/8/layout/orgChart1"/>
    <dgm:cxn modelId="{6B29CD47-AFB7-4D45-A5B2-1637ECFBA03D}" type="presParOf" srcId="{D3B5F42E-D127-4432-9D45-0BF43E26D6B3}" destId="{631ADA63-6491-4DD4-919E-B6C7DA219291}" srcOrd="1" destOrd="0" presId="urn:microsoft.com/office/officeart/2005/8/layout/orgChart1"/>
    <dgm:cxn modelId="{1B593E2E-EA64-4494-984E-E58DBEB68A1A}" type="presParOf" srcId="{D3B5F42E-D127-4432-9D45-0BF43E26D6B3}" destId="{83718B3F-B1FD-4FBA-8FF7-883AE940C04C}" srcOrd="2" destOrd="0" presId="urn:microsoft.com/office/officeart/2005/8/layout/orgChart1"/>
    <dgm:cxn modelId="{0D73A42C-B9D4-42DF-B45B-8742C70D5EED}" type="presParOf" srcId="{A2DDEF30-915B-44E7-A908-1AD5136EF40A}" destId="{A5C1799E-7859-44C6-994E-C1B905192DAB}" srcOrd="4" destOrd="0" presId="urn:microsoft.com/office/officeart/2005/8/layout/orgChart1"/>
    <dgm:cxn modelId="{4DA4C0EA-1D1B-4FD9-AABF-03D1710B6F37}" type="presParOf" srcId="{A2DDEF30-915B-44E7-A908-1AD5136EF40A}" destId="{32B8EA09-A90D-41DB-9DB8-CC2E727CB252}" srcOrd="5" destOrd="0" presId="urn:microsoft.com/office/officeart/2005/8/layout/orgChart1"/>
    <dgm:cxn modelId="{71994F3A-3BF9-406F-BAAF-01724BCA07B7}" type="presParOf" srcId="{32B8EA09-A90D-41DB-9DB8-CC2E727CB252}" destId="{E74C37D7-57A4-424A-ABC0-0254471DFDA8}" srcOrd="0" destOrd="0" presId="urn:microsoft.com/office/officeart/2005/8/layout/orgChart1"/>
    <dgm:cxn modelId="{587628BE-CF77-4DE1-AE41-E83643466DDA}" type="presParOf" srcId="{E74C37D7-57A4-424A-ABC0-0254471DFDA8}" destId="{23C98112-B0BB-4A8C-8349-BA20E7C6A7DB}" srcOrd="0" destOrd="0" presId="urn:microsoft.com/office/officeart/2005/8/layout/orgChart1"/>
    <dgm:cxn modelId="{D6C864BB-3E9D-4BB5-923A-9D0361E05B6B}" type="presParOf" srcId="{E74C37D7-57A4-424A-ABC0-0254471DFDA8}" destId="{2F1C62A2-0633-4E76-8BE9-277DDCA3C7AC}" srcOrd="1" destOrd="0" presId="urn:microsoft.com/office/officeart/2005/8/layout/orgChart1"/>
    <dgm:cxn modelId="{B5191C39-CAE2-4034-8A8F-C6244EFC8E2E}" type="presParOf" srcId="{32B8EA09-A90D-41DB-9DB8-CC2E727CB252}" destId="{6A4CD146-45A3-44C2-8935-7012EE93730F}" srcOrd="1" destOrd="0" presId="urn:microsoft.com/office/officeart/2005/8/layout/orgChart1"/>
    <dgm:cxn modelId="{CB693682-8097-44A9-ABC1-5C709B12B145}" type="presParOf" srcId="{32B8EA09-A90D-41DB-9DB8-CC2E727CB252}" destId="{0E3765B8-777D-4D6A-BAF6-59DEF331EC11}" srcOrd="2" destOrd="0" presId="urn:microsoft.com/office/officeart/2005/8/layout/orgChart1"/>
    <dgm:cxn modelId="{06195D6F-7DF4-4086-BDD2-AE65EB7F2839}" type="presParOf" srcId="{A2DDEF30-915B-44E7-A908-1AD5136EF40A}" destId="{53049722-01B4-4532-85F3-85AF6C575467}" srcOrd="6" destOrd="0" presId="urn:microsoft.com/office/officeart/2005/8/layout/orgChart1"/>
    <dgm:cxn modelId="{55E2909D-CC5B-4B10-8033-CD2671CB93E9}" type="presParOf" srcId="{A2DDEF30-915B-44E7-A908-1AD5136EF40A}" destId="{700EAA15-363F-48FD-9690-D3305F4F7DE5}" srcOrd="7" destOrd="0" presId="urn:microsoft.com/office/officeart/2005/8/layout/orgChart1"/>
    <dgm:cxn modelId="{9C19D32B-B2CE-4EF3-ABFF-1664BC006102}" type="presParOf" srcId="{700EAA15-363F-48FD-9690-D3305F4F7DE5}" destId="{A91574D3-D5FA-48FE-AD78-549AC514A4A6}" srcOrd="0" destOrd="0" presId="urn:microsoft.com/office/officeart/2005/8/layout/orgChart1"/>
    <dgm:cxn modelId="{ECB56449-0E46-4E61-8138-DF4CE48284F3}" type="presParOf" srcId="{A91574D3-D5FA-48FE-AD78-549AC514A4A6}" destId="{F4D513C7-2A61-428C-8583-88A0F33018A7}" srcOrd="0" destOrd="0" presId="urn:microsoft.com/office/officeart/2005/8/layout/orgChart1"/>
    <dgm:cxn modelId="{86A7BF96-1D58-485B-B49A-EA6728E7B160}" type="presParOf" srcId="{A91574D3-D5FA-48FE-AD78-549AC514A4A6}" destId="{CC3418A6-F141-4CBC-9895-2A744E34B855}" srcOrd="1" destOrd="0" presId="urn:microsoft.com/office/officeart/2005/8/layout/orgChart1"/>
    <dgm:cxn modelId="{DBB0B2B2-77E9-49B0-8153-67E2946B9B0E}" type="presParOf" srcId="{700EAA15-363F-48FD-9690-D3305F4F7DE5}" destId="{AEA0FA38-F2A2-4831-88D6-3D0E74ACFDE0}" srcOrd="1" destOrd="0" presId="urn:microsoft.com/office/officeart/2005/8/layout/orgChart1"/>
    <dgm:cxn modelId="{1D4D40AB-235A-4B35-8D86-05FE011A08F4}" type="presParOf" srcId="{700EAA15-363F-48FD-9690-D3305F4F7DE5}" destId="{983EEEAB-41AC-4B71-9566-89B972C18BB2}" srcOrd="2" destOrd="0" presId="urn:microsoft.com/office/officeart/2005/8/layout/orgChart1"/>
    <dgm:cxn modelId="{8DE848D7-7256-447F-AE9F-98E799C69AF2}" type="presParOf" srcId="{A2DDEF30-915B-44E7-A908-1AD5136EF40A}" destId="{8BC2143F-1066-4D94-A341-2DE1A22A9068}" srcOrd="8" destOrd="0" presId="urn:microsoft.com/office/officeart/2005/8/layout/orgChart1"/>
    <dgm:cxn modelId="{BF75AA09-5069-4745-90C8-266303446517}" type="presParOf" srcId="{A2DDEF30-915B-44E7-A908-1AD5136EF40A}" destId="{EE4DC186-1FF6-44F7-8413-A37F91D1B6CE}" srcOrd="9" destOrd="0" presId="urn:microsoft.com/office/officeart/2005/8/layout/orgChart1"/>
    <dgm:cxn modelId="{8BD77DDC-2863-429D-A6FE-E8339007645C}" type="presParOf" srcId="{EE4DC186-1FF6-44F7-8413-A37F91D1B6CE}" destId="{44272BAE-82DD-4B11-AE53-0BC898CFF5B2}" srcOrd="0" destOrd="0" presId="urn:microsoft.com/office/officeart/2005/8/layout/orgChart1"/>
    <dgm:cxn modelId="{0494F299-34CF-4476-A1B2-770C2790EA28}" type="presParOf" srcId="{44272BAE-82DD-4B11-AE53-0BC898CFF5B2}" destId="{626A5B9E-2814-4BB6-AC32-A77A70BDD72B}" srcOrd="0" destOrd="0" presId="urn:microsoft.com/office/officeart/2005/8/layout/orgChart1"/>
    <dgm:cxn modelId="{79E5BBE2-0876-4596-8E53-6E6A2A02B855}" type="presParOf" srcId="{44272BAE-82DD-4B11-AE53-0BC898CFF5B2}" destId="{CFA61E64-23D9-4810-93EA-19850C74DFF2}" srcOrd="1" destOrd="0" presId="urn:microsoft.com/office/officeart/2005/8/layout/orgChart1"/>
    <dgm:cxn modelId="{283DD4FF-D61A-4CEC-8035-798DDB02CE13}" type="presParOf" srcId="{EE4DC186-1FF6-44F7-8413-A37F91D1B6CE}" destId="{C48EFEDC-A0B6-45A6-9FBE-FC19C0D2D748}" srcOrd="1" destOrd="0" presId="urn:microsoft.com/office/officeart/2005/8/layout/orgChart1"/>
    <dgm:cxn modelId="{EADE3D3F-1905-422C-A9CC-9EDAC44BAA2A}" type="presParOf" srcId="{EE4DC186-1FF6-44F7-8413-A37F91D1B6CE}" destId="{CE5C4EDA-4EBB-4D7E-AF47-2B49E12310DA}" srcOrd="2" destOrd="0" presId="urn:microsoft.com/office/officeart/2005/8/layout/orgChart1"/>
    <dgm:cxn modelId="{2C2D76C3-D461-4CA1-B705-6D4FF4390401}" type="presParOf" srcId="{45730B73-2345-43F6-B1EB-C35020ECCAF9}" destId="{ACCA6FAB-6520-4B55-BDFB-74F93C5E879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69356-E22B-403D-98A0-49609F8D2694}">
      <dsp:nvSpPr>
        <dsp:cNvPr id="0" name=""/>
        <dsp:cNvSpPr/>
      </dsp:nvSpPr>
      <dsp:spPr>
        <a:xfrm>
          <a:off x="2654600" y="1769117"/>
          <a:ext cx="2073317" cy="2073317"/>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Manage</a:t>
          </a:r>
        </a:p>
        <a:p>
          <a:pPr marL="0" lvl="0" indent="0" algn="ctr" defTabSz="400050">
            <a:lnSpc>
              <a:spcPct val="90000"/>
            </a:lnSpc>
            <a:spcBef>
              <a:spcPct val="0"/>
            </a:spcBef>
            <a:spcAft>
              <a:spcPct val="35000"/>
            </a:spcAft>
            <a:buNone/>
          </a:pPr>
          <a:r>
            <a:rPr lang="en-GB" sz="900" kern="1200" dirty="0"/>
            <a:t>Manage Long term conditions</a:t>
          </a:r>
        </a:p>
        <a:p>
          <a:pPr marL="0" lvl="0" indent="0" algn="ctr" defTabSz="400050">
            <a:lnSpc>
              <a:spcPct val="90000"/>
            </a:lnSpc>
            <a:spcBef>
              <a:spcPct val="0"/>
            </a:spcBef>
            <a:spcAft>
              <a:spcPct val="35000"/>
            </a:spcAft>
            <a:buNone/>
          </a:pPr>
          <a:r>
            <a:rPr lang="en-GB" sz="900" kern="1200" dirty="0"/>
            <a:t>NDPP – Pre Diabetes</a:t>
          </a:r>
        </a:p>
        <a:p>
          <a:pPr marL="0" lvl="0" indent="0" algn="ctr" defTabSz="400050">
            <a:lnSpc>
              <a:spcPct val="90000"/>
            </a:lnSpc>
            <a:spcBef>
              <a:spcPct val="0"/>
            </a:spcBef>
            <a:spcAft>
              <a:spcPct val="35000"/>
            </a:spcAft>
            <a:buNone/>
          </a:pPr>
          <a:r>
            <a:rPr lang="en-GB" sz="900" kern="1200" dirty="0"/>
            <a:t>Type 2  - Diabetes</a:t>
          </a:r>
        </a:p>
      </dsp:txBody>
      <dsp:txXfrm>
        <a:off x="3071429" y="2254782"/>
        <a:ext cx="1239659" cy="1065727"/>
      </dsp:txXfrm>
    </dsp:sp>
    <dsp:sp modelId="{DB35837D-7C1A-44F3-BE41-E69AA2ADE996}">
      <dsp:nvSpPr>
        <dsp:cNvPr id="0" name=""/>
        <dsp:cNvSpPr/>
      </dsp:nvSpPr>
      <dsp:spPr>
        <a:xfrm>
          <a:off x="1100366" y="1042996"/>
          <a:ext cx="2238127" cy="2048754"/>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Motivate</a:t>
          </a:r>
        </a:p>
        <a:p>
          <a:pPr marL="0" lvl="0" indent="0" algn="ctr" defTabSz="400050">
            <a:lnSpc>
              <a:spcPct val="90000"/>
            </a:lnSpc>
            <a:spcBef>
              <a:spcPct val="0"/>
            </a:spcBef>
            <a:spcAft>
              <a:spcPct val="35000"/>
            </a:spcAft>
            <a:buNone/>
          </a:pPr>
          <a:r>
            <a:rPr lang="en-GB" sz="900" kern="1200" dirty="0"/>
            <a:t>Health Trainer in my pocket – APP</a:t>
          </a:r>
        </a:p>
        <a:p>
          <a:pPr marL="0" lvl="0" indent="0" algn="ctr" defTabSz="400050">
            <a:lnSpc>
              <a:spcPct val="90000"/>
            </a:lnSpc>
            <a:spcBef>
              <a:spcPct val="0"/>
            </a:spcBef>
            <a:spcAft>
              <a:spcPct val="35000"/>
            </a:spcAft>
            <a:buNone/>
          </a:pPr>
          <a:r>
            <a:rPr lang="en-GB" sz="900" kern="1200" dirty="0"/>
            <a:t>Individuals/Insurers</a:t>
          </a:r>
        </a:p>
      </dsp:txBody>
      <dsp:txXfrm>
        <a:off x="1643674" y="1561893"/>
        <a:ext cx="1151511" cy="1010960"/>
      </dsp:txXfrm>
    </dsp:sp>
    <dsp:sp modelId="{C12B1FF1-05E2-4481-9357-0DE9F9395131}">
      <dsp:nvSpPr>
        <dsp:cNvPr id="0" name=""/>
        <dsp:cNvSpPr/>
      </dsp:nvSpPr>
      <dsp:spPr>
        <a:xfrm rot="20700000">
          <a:off x="2033628" y="165261"/>
          <a:ext cx="2053201" cy="1624451"/>
        </a:xfrm>
        <a:prstGeom prst="gear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Prevent</a:t>
          </a:r>
          <a:r>
            <a:rPr lang="en-GB" sz="1300" kern="1200" dirty="0"/>
            <a:t> – Live Well Take Control – pre-diabetes</a:t>
          </a:r>
        </a:p>
        <a:p>
          <a:pPr marL="0" lvl="0" indent="0" algn="ctr" defTabSz="889000">
            <a:lnSpc>
              <a:spcPct val="90000"/>
            </a:lnSpc>
            <a:spcBef>
              <a:spcPct val="0"/>
            </a:spcBef>
            <a:spcAft>
              <a:spcPct val="35000"/>
            </a:spcAft>
            <a:buNone/>
          </a:pPr>
          <a:r>
            <a:rPr lang="en-GB" sz="1300" kern="1200" dirty="0"/>
            <a:t>Workstyle – Resilience support</a:t>
          </a:r>
        </a:p>
      </dsp:txBody>
      <dsp:txXfrm rot="-20700000">
        <a:off x="2509385" y="496120"/>
        <a:ext cx="1101686" cy="962732"/>
      </dsp:txXfrm>
    </dsp:sp>
    <dsp:sp modelId="{B0F1D913-BAFB-48F7-9113-00D031C12AE4}">
      <dsp:nvSpPr>
        <dsp:cNvPr id="0" name=""/>
        <dsp:cNvSpPr/>
      </dsp:nvSpPr>
      <dsp:spPr>
        <a:xfrm>
          <a:off x="2490572" y="1458867"/>
          <a:ext cx="2653846" cy="2653846"/>
        </a:xfrm>
        <a:prstGeom prst="circularArrow">
          <a:avLst>
            <a:gd name="adj1" fmla="val 4687"/>
            <a:gd name="adj2" fmla="val 299029"/>
            <a:gd name="adj3" fmla="val 2505248"/>
            <a:gd name="adj4" fmla="val 15884998"/>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10877-3CD9-4727-A7B1-877A45B4AC3A}">
      <dsp:nvSpPr>
        <dsp:cNvPr id="0" name=""/>
        <dsp:cNvSpPr/>
      </dsp:nvSpPr>
      <dsp:spPr>
        <a:xfrm>
          <a:off x="1181265" y="947249"/>
          <a:ext cx="1928185" cy="1928185"/>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E495CB-0D72-4F40-B688-B06F7465D7CA}">
      <dsp:nvSpPr>
        <dsp:cNvPr id="0" name=""/>
        <dsp:cNvSpPr/>
      </dsp:nvSpPr>
      <dsp:spPr>
        <a:xfrm>
          <a:off x="1951127" y="-82998"/>
          <a:ext cx="2078972" cy="2078972"/>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A32A4-7A84-45F2-98A0-2D560D4D3072}">
      <dsp:nvSpPr>
        <dsp:cNvPr id="0" name=""/>
        <dsp:cNvSpPr/>
      </dsp:nvSpPr>
      <dsp:spPr>
        <a:xfrm>
          <a:off x="1247802" y="0"/>
          <a:ext cx="3600395" cy="101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1) Referred to service</a:t>
          </a:r>
        </a:p>
        <a:p>
          <a:pPr marL="0" lvl="0" indent="0" algn="ctr" defTabSz="800100">
            <a:lnSpc>
              <a:spcPct val="90000"/>
            </a:lnSpc>
            <a:spcBef>
              <a:spcPct val="0"/>
            </a:spcBef>
            <a:spcAft>
              <a:spcPct val="35000"/>
            </a:spcAft>
            <a:buNone/>
          </a:pPr>
          <a:r>
            <a:rPr lang="en-GB" sz="1800" kern="1200" dirty="0"/>
            <a:t>GP or Self</a:t>
          </a:r>
        </a:p>
      </dsp:txBody>
      <dsp:txXfrm>
        <a:off x="1277560" y="29758"/>
        <a:ext cx="3540879" cy="956484"/>
      </dsp:txXfrm>
    </dsp:sp>
    <dsp:sp modelId="{A70D8932-99A8-46DB-83E2-0925052279D9}">
      <dsp:nvSpPr>
        <dsp:cNvPr id="0" name=""/>
        <dsp:cNvSpPr/>
      </dsp:nvSpPr>
      <dsp:spPr>
        <a:xfrm rot="5400000">
          <a:off x="2857500" y="1041399"/>
          <a:ext cx="380999"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rot="-5400000">
        <a:off x="2910840" y="1079499"/>
        <a:ext cx="274320" cy="266699"/>
      </dsp:txXfrm>
    </dsp:sp>
    <dsp:sp modelId="{54D292FB-EC6A-4AF8-BF70-2CB6D074D5B2}">
      <dsp:nvSpPr>
        <dsp:cNvPr id="0" name=""/>
        <dsp:cNvSpPr/>
      </dsp:nvSpPr>
      <dsp:spPr>
        <a:xfrm>
          <a:off x="1319811" y="1523999"/>
          <a:ext cx="3456377" cy="101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2) Client is allocated to a Health &amp; Wellbeing Partner and assessed</a:t>
          </a:r>
        </a:p>
      </dsp:txBody>
      <dsp:txXfrm>
        <a:off x="1349569" y="1553757"/>
        <a:ext cx="3396861" cy="956484"/>
      </dsp:txXfrm>
    </dsp:sp>
    <dsp:sp modelId="{87265500-5229-4CB3-95CC-24389D426C01}">
      <dsp:nvSpPr>
        <dsp:cNvPr id="0" name=""/>
        <dsp:cNvSpPr/>
      </dsp:nvSpPr>
      <dsp:spPr>
        <a:xfrm rot="5400000">
          <a:off x="2857500"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rot="-5400000">
        <a:off x="2910840" y="2603499"/>
        <a:ext cx="274320" cy="266700"/>
      </dsp:txXfrm>
    </dsp:sp>
    <dsp:sp modelId="{F2DE03C2-CE3B-482C-A30B-FF13AA1778C1}">
      <dsp:nvSpPr>
        <dsp:cNvPr id="0" name=""/>
        <dsp:cNvSpPr/>
      </dsp:nvSpPr>
      <dsp:spPr>
        <a:xfrm>
          <a:off x="1247802" y="3047999"/>
          <a:ext cx="3600395" cy="101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3) Health &amp; Wellbeing Partner refers client to services agreed </a:t>
          </a:r>
        </a:p>
      </dsp:txBody>
      <dsp:txXfrm>
        <a:off x="1277560" y="3077757"/>
        <a:ext cx="3540879" cy="956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A32A4-7A84-45F2-98A0-2D560D4D3072}">
      <dsp:nvSpPr>
        <dsp:cNvPr id="0" name=""/>
        <dsp:cNvSpPr/>
      </dsp:nvSpPr>
      <dsp:spPr>
        <a:xfrm>
          <a:off x="0" y="34"/>
          <a:ext cx="6096000" cy="1337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4) Client then either takes steps to access services discussed or is put on waiting list to receive certain services </a:t>
          </a:r>
        </a:p>
      </dsp:txBody>
      <dsp:txXfrm>
        <a:off x="39171" y="39205"/>
        <a:ext cx="6017658" cy="1259057"/>
      </dsp:txXfrm>
    </dsp:sp>
    <dsp:sp modelId="{A70D8932-99A8-46DB-83E2-0925052279D9}">
      <dsp:nvSpPr>
        <dsp:cNvPr id="0" name=""/>
        <dsp:cNvSpPr/>
      </dsp:nvSpPr>
      <dsp:spPr>
        <a:xfrm rot="5400000">
          <a:off x="2707183" y="1382876"/>
          <a:ext cx="681632" cy="8179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rot="-5400000">
        <a:off x="2802612" y="1451039"/>
        <a:ext cx="490775" cy="477142"/>
      </dsp:txXfrm>
    </dsp:sp>
    <dsp:sp modelId="{54D292FB-EC6A-4AF8-BF70-2CB6D074D5B2}">
      <dsp:nvSpPr>
        <dsp:cNvPr id="0" name=""/>
        <dsp:cNvSpPr/>
      </dsp:nvSpPr>
      <dsp:spPr>
        <a:xfrm>
          <a:off x="121921" y="2246278"/>
          <a:ext cx="5852156" cy="1817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5) </a:t>
          </a:r>
          <a:r>
            <a:rPr lang="en-GB" sz="2200" kern="1200" baseline="0" dirty="0"/>
            <a:t>Client goes on to receive agreed support to try and help them with areas they identified as needing support with</a:t>
          </a:r>
          <a:r>
            <a:rPr lang="en-GB" sz="2200" kern="1200" dirty="0"/>
            <a:t> </a:t>
          </a:r>
        </a:p>
      </dsp:txBody>
      <dsp:txXfrm>
        <a:off x="175159" y="2299516"/>
        <a:ext cx="5745680" cy="17112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2143F-1066-4D94-A341-2DE1A22A9068}">
      <dsp:nvSpPr>
        <dsp:cNvPr id="0" name=""/>
        <dsp:cNvSpPr/>
      </dsp:nvSpPr>
      <dsp:spPr>
        <a:xfrm>
          <a:off x="3940614" y="1687687"/>
          <a:ext cx="3291840" cy="298602"/>
        </a:xfrm>
        <a:custGeom>
          <a:avLst/>
          <a:gdLst/>
          <a:ahLst/>
          <a:cxnLst/>
          <a:rect l="0" t="0" r="0" b="0"/>
          <a:pathLst>
            <a:path>
              <a:moveTo>
                <a:pt x="0" y="0"/>
              </a:moveTo>
              <a:lnTo>
                <a:pt x="0" y="156404"/>
              </a:lnTo>
              <a:lnTo>
                <a:pt x="3291840" y="156404"/>
              </a:lnTo>
              <a:lnTo>
                <a:pt x="3291840" y="29860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49722-01B4-4532-85F3-85AF6C575467}">
      <dsp:nvSpPr>
        <dsp:cNvPr id="0" name=""/>
        <dsp:cNvSpPr/>
      </dsp:nvSpPr>
      <dsp:spPr>
        <a:xfrm>
          <a:off x="3940614" y="1687687"/>
          <a:ext cx="1653179" cy="298602"/>
        </a:xfrm>
        <a:custGeom>
          <a:avLst/>
          <a:gdLst/>
          <a:ahLst/>
          <a:cxnLst/>
          <a:rect l="0" t="0" r="0" b="0"/>
          <a:pathLst>
            <a:path>
              <a:moveTo>
                <a:pt x="0" y="0"/>
              </a:moveTo>
              <a:lnTo>
                <a:pt x="0" y="156404"/>
              </a:lnTo>
              <a:lnTo>
                <a:pt x="1653179" y="156404"/>
              </a:lnTo>
              <a:lnTo>
                <a:pt x="1653179" y="29860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1799E-7859-44C6-994E-C1B905192DAB}">
      <dsp:nvSpPr>
        <dsp:cNvPr id="0" name=""/>
        <dsp:cNvSpPr/>
      </dsp:nvSpPr>
      <dsp:spPr>
        <a:xfrm>
          <a:off x="3894894" y="1687687"/>
          <a:ext cx="91440" cy="298602"/>
        </a:xfrm>
        <a:custGeom>
          <a:avLst/>
          <a:gdLst/>
          <a:ahLst/>
          <a:cxnLst/>
          <a:rect l="0" t="0" r="0" b="0"/>
          <a:pathLst>
            <a:path>
              <a:moveTo>
                <a:pt x="45720" y="0"/>
              </a:moveTo>
              <a:lnTo>
                <a:pt x="45720" y="156404"/>
              </a:lnTo>
              <a:lnTo>
                <a:pt x="60237" y="156404"/>
              </a:lnTo>
              <a:lnTo>
                <a:pt x="60237" y="29860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460F3C-189A-41C4-9D48-A14E0F5B6F0F}">
      <dsp:nvSpPr>
        <dsp:cNvPr id="0" name=""/>
        <dsp:cNvSpPr/>
      </dsp:nvSpPr>
      <dsp:spPr>
        <a:xfrm>
          <a:off x="2316470" y="1687687"/>
          <a:ext cx="1624143" cy="298602"/>
        </a:xfrm>
        <a:custGeom>
          <a:avLst/>
          <a:gdLst/>
          <a:ahLst/>
          <a:cxnLst/>
          <a:rect l="0" t="0" r="0" b="0"/>
          <a:pathLst>
            <a:path>
              <a:moveTo>
                <a:pt x="1624143" y="0"/>
              </a:moveTo>
              <a:lnTo>
                <a:pt x="1624143" y="156404"/>
              </a:lnTo>
              <a:lnTo>
                <a:pt x="0" y="156404"/>
              </a:lnTo>
              <a:lnTo>
                <a:pt x="0" y="29860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4C0369-ED65-46DD-A565-A036283BDAE7}">
      <dsp:nvSpPr>
        <dsp:cNvPr id="0" name=""/>
        <dsp:cNvSpPr/>
      </dsp:nvSpPr>
      <dsp:spPr>
        <a:xfrm>
          <a:off x="677808" y="1687687"/>
          <a:ext cx="3262805" cy="298602"/>
        </a:xfrm>
        <a:custGeom>
          <a:avLst/>
          <a:gdLst/>
          <a:ahLst/>
          <a:cxnLst/>
          <a:rect l="0" t="0" r="0" b="0"/>
          <a:pathLst>
            <a:path>
              <a:moveTo>
                <a:pt x="3262805" y="0"/>
              </a:moveTo>
              <a:lnTo>
                <a:pt x="3262805" y="156404"/>
              </a:lnTo>
              <a:lnTo>
                <a:pt x="0" y="156404"/>
              </a:lnTo>
              <a:lnTo>
                <a:pt x="0" y="29860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4F4C6F-F2CC-40AA-8B9C-480BC25FFCBF}">
      <dsp:nvSpPr>
        <dsp:cNvPr id="0" name=""/>
        <dsp:cNvSpPr/>
      </dsp:nvSpPr>
      <dsp:spPr>
        <a:xfrm>
          <a:off x="2984685" y="1010554"/>
          <a:ext cx="1911857" cy="6771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Practical benefits</a:t>
          </a:r>
        </a:p>
      </dsp:txBody>
      <dsp:txXfrm>
        <a:off x="2984685" y="1010554"/>
        <a:ext cx="1911857" cy="677132"/>
      </dsp:txXfrm>
    </dsp:sp>
    <dsp:sp modelId="{D290B0D2-3498-4522-9A2D-E4BBE3C8930D}">
      <dsp:nvSpPr>
        <dsp:cNvPr id="0" name=""/>
        <dsp:cNvSpPr/>
      </dsp:nvSpPr>
      <dsp:spPr>
        <a:xfrm>
          <a:off x="675" y="1986289"/>
          <a:ext cx="1354265" cy="6771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Reduction in anxiety/depression symptoms</a:t>
          </a:r>
        </a:p>
      </dsp:txBody>
      <dsp:txXfrm>
        <a:off x="675" y="1986289"/>
        <a:ext cx="1354265" cy="677132"/>
      </dsp:txXfrm>
    </dsp:sp>
    <dsp:sp modelId="{F10CADEA-37DB-4BB6-B8CE-6D6CB8110CE3}">
      <dsp:nvSpPr>
        <dsp:cNvPr id="0" name=""/>
        <dsp:cNvSpPr/>
      </dsp:nvSpPr>
      <dsp:spPr>
        <a:xfrm>
          <a:off x="1639337" y="1986289"/>
          <a:ext cx="1354265" cy="6771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Improved physical health </a:t>
          </a:r>
        </a:p>
      </dsp:txBody>
      <dsp:txXfrm>
        <a:off x="1639337" y="1986289"/>
        <a:ext cx="1354265" cy="677132"/>
      </dsp:txXfrm>
    </dsp:sp>
    <dsp:sp modelId="{23C98112-B0BB-4A8C-8349-BA20E7C6A7DB}">
      <dsp:nvSpPr>
        <dsp:cNvPr id="0" name=""/>
        <dsp:cNvSpPr/>
      </dsp:nvSpPr>
      <dsp:spPr>
        <a:xfrm>
          <a:off x="3277999" y="1986289"/>
          <a:ext cx="1354265" cy="6771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Improved social health &amp; healthier relationships</a:t>
          </a:r>
        </a:p>
      </dsp:txBody>
      <dsp:txXfrm>
        <a:off x="3277999" y="1986289"/>
        <a:ext cx="1354265" cy="677132"/>
      </dsp:txXfrm>
    </dsp:sp>
    <dsp:sp modelId="{F4D513C7-2A61-428C-8583-88A0F33018A7}">
      <dsp:nvSpPr>
        <dsp:cNvPr id="0" name=""/>
        <dsp:cNvSpPr/>
      </dsp:nvSpPr>
      <dsp:spPr>
        <a:xfrm>
          <a:off x="4916660" y="1986289"/>
          <a:ext cx="1354265" cy="6771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More autonomy/control</a:t>
          </a:r>
        </a:p>
      </dsp:txBody>
      <dsp:txXfrm>
        <a:off x="4916660" y="1986289"/>
        <a:ext cx="1354265" cy="677132"/>
      </dsp:txXfrm>
    </dsp:sp>
    <dsp:sp modelId="{626A5B9E-2814-4BB6-AC32-A77A70BDD72B}">
      <dsp:nvSpPr>
        <dsp:cNvPr id="0" name=""/>
        <dsp:cNvSpPr/>
      </dsp:nvSpPr>
      <dsp:spPr>
        <a:xfrm>
          <a:off x="6555322" y="1986289"/>
          <a:ext cx="1354265" cy="6771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Improved confidence &amp; self esteem</a:t>
          </a:r>
        </a:p>
      </dsp:txBody>
      <dsp:txXfrm>
        <a:off x="6555322" y="1986289"/>
        <a:ext cx="1354265" cy="67713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5560" tIns="47780" rIns="95560" bIns="47780" rtlCol="0"/>
          <a:lstStyle>
            <a:lvl1pPr algn="l">
              <a:defRPr sz="1300"/>
            </a:lvl1pPr>
          </a:lstStyle>
          <a:p>
            <a:endParaRPr lang="en-GB" dirty="0"/>
          </a:p>
        </p:txBody>
      </p:sp>
      <p:sp>
        <p:nvSpPr>
          <p:cNvPr id="3" name="Date Placeholder 2"/>
          <p:cNvSpPr>
            <a:spLocks noGrp="1"/>
          </p:cNvSpPr>
          <p:nvPr>
            <p:ph type="dt" sz="quarter" idx="1"/>
          </p:nvPr>
        </p:nvSpPr>
        <p:spPr>
          <a:xfrm>
            <a:off x="3850443" y="0"/>
            <a:ext cx="2945659" cy="498055"/>
          </a:xfrm>
          <a:prstGeom prst="rect">
            <a:avLst/>
          </a:prstGeom>
        </p:spPr>
        <p:txBody>
          <a:bodyPr vert="horz" lIns="95560" tIns="47780" rIns="95560" bIns="47780" rtlCol="0"/>
          <a:lstStyle>
            <a:lvl1pPr algn="r">
              <a:defRPr sz="1300"/>
            </a:lvl1pPr>
          </a:lstStyle>
          <a:p>
            <a:fld id="{962B0E35-9734-48D9-A49B-7BE004EC64FE}" type="datetimeFigureOut">
              <a:rPr lang="en-GB" smtClean="0"/>
              <a:t>14/11/2018</a:t>
            </a:fld>
            <a:endParaRPr lang="en-GB" dirty="0"/>
          </a:p>
        </p:txBody>
      </p:sp>
      <p:sp>
        <p:nvSpPr>
          <p:cNvPr id="4" name="Footer Placeholder 3"/>
          <p:cNvSpPr>
            <a:spLocks noGrp="1"/>
          </p:cNvSpPr>
          <p:nvPr>
            <p:ph type="ftr" sz="quarter" idx="2"/>
          </p:nvPr>
        </p:nvSpPr>
        <p:spPr>
          <a:xfrm>
            <a:off x="0" y="9428584"/>
            <a:ext cx="2945659" cy="498054"/>
          </a:xfrm>
          <a:prstGeom prst="rect">
            <a:avLst/>
          </a:prstGeom>
        </p:spPr>
        <p:txBody>
          <a:bodyPr vert="horz" lIns="95560" tIns="47780" rIns="95560" bIns="47780"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5560" tIns="47780" rIns="95560" bIns="47780" rtlCol="0" anchor="b"/>
          <a:lstStyle>
            <a:lvl1pPr algn="r">
              <a:defRPr sz="1300"/>
            </a:lvl1pPr>
          </a:lstStyle>
          <a:p>
            <a:fld id="{CC84849E-3765-457D-B186-E2493218CB44}" type="slidenum">
              <a:rPr lang="en-GB" smtClean="0"/>
              <a:t>‹#›</a:t>
            </a:fld>
            <a:endParaRPr lang="en-GB" dirty="0"/>
          </a:p>
        </p:txBody>
      </p:sp>
    </p:spTree>
    <p:extLst>
      <p:ext uri="{BB962C8B-B14F-4D97-AF65-F5344CB8AC3E}">
        <p14:creationId xmlns:p14="http://schemas.microsoft.com/office/powerpoint/2010/main" val="788964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60" tIns="47780" rIns="95560" bIns="47780" rtlCol="0"/>
          <a:lstStyle>
            <a:lvl1pPr algn="l">
              <a:defRPr sz="13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5560" tIns="47780" rIns="95560" bIns="47780" rtlCol="0"/>
          <a:lstStyle>
            <a:lvl1pPr algn="r">
              <a:defRPr sz="1300"/>
            </a:lvl1pPr>
          </a:lstStyle>
          <a:p>
            <a:fld id="{39826003-3EBB-40FB-88CF-90768EDDF8E3}" type="datetimeFigureOut">
              <a:rPr lang="en-US" smtClean="0"/>
              <a:t>11/14/2018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0" tIns="47780" rIns="95560" bIns="4778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0" tIns="47780" rIns="95560" bIns="477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5560" tIns="47780" rIns="95560" bIns="477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5560" tIns="47780" rIns="95560" bIns="47780" rtlCol="0" anchor="b"/>
          <a:lstStyle>
            <a:lvl1pPr algn="r">
              <a:defRPr sz="1300"/>
            </a:lvl1pPr>
          </a:lstStyle>
          <a:p>
            <a:fld id="{EB7BA114-C786-4DC8-A857-543B2FB6925B}" type="slidenum">
              <a:rPr lang="en-US" smtClean="0"/>
              <a:t>‹#›</a:t>
            </a:fld>
            <a:endParaRPr lang="en-US" dirty="0"/>
          </a:p>
        </p:txBody>
      </p:sp>
    </p:spTree>
    <p:extLst>
      <p:ext uri="{BB962C8B-B14F-4D97-AF65-F5344CB8AC3E}">
        <p14:creationId xmlns:p14="http://schemas.microsoft.com/office/powerpoint/2010/main" val="343562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44" indent="-170044">
              <a:buFont typeface="Arial" panose="020B0604020202020204" pitchFamily="34" charset="0"/>
              <a:buChar char="•"/>
            </a:pPr>
            <a:r>
              <a:rPr lang="en-GB" dirty="0"/>
              <a:t>OHP in partnership with Health Exchange has been successful in its bid from the Health and Well Being Fund to introduce a Social Prescribing programme across the OHP Practices in Birmingham.  </a:t>
            </a:r>
          </a:p>
          <a:p>
            <a:pPr marL="170044" indent="-170044">
              <a:buFont typeface="Arial" panose="020B0604020202020204" pitchFamily="34" charset="0"/>
              <a:buChar char="•"/>
            </a:pPr>
            <a:r>
              <a:rPr lang="en-GB" dirty="0"/>
              <a:t>Thank you to the partners that actively supported and helped shape the bid:  UK Active, Birmingham City Council, West midlands Police Service, west Midlands Combined Authority, Birmingham City Council, Birmingham and Solihull Mental Health Trust, Birmingham Community health Foundation Trust, BVSC,</a:t>
            </a:r>
          </a:p>
          <a:p>
            <a:pPr marL="170044" indent="-170044">
              <a:buFont typeface="Arial" panose="020B0604020202020204" pitchFamily="34" charset="0"/>
              <a:buChar cha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1</a:t>
            </a:fld>
            <a:endParaRPr lang="en-US" dirty="0"/>
          </a:p>
        </p:txBody>
      </p:sp>
    </p:spTree>
    <p:extLst>
      <p:ext uri="{BB962C8B-B14F-4D97-AF65-F5344CB8AC3E}">
        <p14:creationId xmlns:p14="http://schemas.microsoft.com/office/powerpoint/2010/main" val="364353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Branding, J. and House, W. (2009) </a:t>
            </a:r>
            <a:r>
              <a:rPr lang="en-GB" i="1" dirty="0"/>
              <a:t>social prescribing in general practice: adding meaning to medicine.</a:t>
            </a:r>
            <a:r>
              <a:rPr lang="en-GB" dirty="0"/>
              <a:t> British Journal of General Practice 59(563)</a:t>
            </a:r>
          </a:p>
          <a:p>
            <a:r>
              <a:rPr lang="en-GB" dirty="0"/>
              <a:t>Rogers, A. and Pilgrim, D. (1997) </a:t>
            </a:r>
            <a:r>
              <a:rPr lang="en-GB" i="1" dirty="0"/>
              <a:t>the contribution of lay knowledge to the understanding and promotion of mental health.</a:t>
            </a:r>
            <a:r>
              <a:rPr lang="en-GB" b="1" dirty="0"/>
              <a:t> </a:t>
            </a:r>
            <a:r>
              <a:rPr lang="en-GB" dirty="0"/>
              <a:t>Journal of Mental Health 6(1)</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2D923-FE50-442C-ACFD-05819DB4E8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667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11</a:t>
            </a:fld>
            <a:endParaRPr lang="en-US" dirty="0"/>
          </a:p>
        </p:txBody>
      </p:sp>
    </p:spTree>
    <p:extLst>
      <p:ext uri="{BB962C8B-B14F-4D97-AF65-F5344CB8AC3E}">
        <p14:creationId xmlns:p14="http://schemas.microsoft.com/office/powerpoint/2010/main" val="133122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12</a:t>
            </a:fld>
            <a:endParaRPr lang="en-US" dirty="0"/>
          </a:p>
        </p:txBody>
      </p:sp>
    </p:spTree>
    <p:extLst>
      <p:ext uri="{BB962C8B-B14F-4D97-AF65-F5344CB8AC3E}">
        <p14:creationId xmlns:p14="http://schemas.microsoft.com/office/powerpoint/2010/main" val="3632704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Mrs Hall is 51 years of age and has suffered with depression most of her adult life.  She has been admitted to a psychiatric ward on a number of occasions. She has always received support from psychiatrists and her GP at Lyndon Clinic. Recently, she was referred to the Social Prescribing service because she was feeling very low and isolated.</a:t>
            </a:r>
          </a:p>
          <a:p>
            <a:pPr fontAlgn="base"/>
            <a:r>
              <a:rPr lang="en-GB" sz="1200" b="0" i="0" kern="1200" dirty="0">
                <a:solidFill>
                  <a:schemeClr val="tx1"/>
                </a:solidFill>
                <a:effectLst/>
                <a:latin typeface="+mn-lt"/>
                <a:ea typeface="+mn-ea"/>
                <a:cs typeface="+mn-cs"/>
              </a:rPr>
              <a:t>Before her engagement with Health Exchange, Mrs Hall approached her GP having been discharged from Lyndon Clinic where she was seeing a psychiatrist regularly. The appointments were to make sure she was coping and review her anti-depressant use. Her mood was very low and she was struggling to find the confidence to join groups or organisations.</a:t>
            </a:r>
          </a:p>
          <a:p>
            <a:pPr fontAlgn="base"/>
            <a:r>
              <a:rPr lang="en-GB" sz="1200" b="0" i="0" kern="1200" dirty="0">
                <a:solidFill>
                  <a:schemeClr val="tx1"/>
                </a:solidFill>
                <a:effectLst/>
                <a:latin typeface="+mn-lt"/>
                <a:ea typeface="+mn-ea"/>
                <a:cs typeface="+mn-cs"/>
              </a:rPr>
              <a:t>Mrs Hall was referred to the Social Prescribing Service to help her to access social activities. As a result, Mrs Hall is now engaged in voluntary work with Warwickshire Wildlife Trust, every Thursday.</a:t>
            </a:r>
          </a:p>
          <a:p>
            <a:pPr fontAlgn="base"/>
            <a:r>
              <a:rPr lang="en-GB" sz="1200" b="0" i="0" kern="1200" dirty="0">
                <a:solidFill>
                  <a:schemeClr val="tx1"/>
                </a:solidFill>
                <a:effectLst/>
                <a:latin typeface="+mn-lt"/>
                <a:ea typeface="+mn-ea"/>
                <a:cs typeface="+mn-cs"/>
              </a:rPr>
              <a:t>She chose the Wildlife Trust because she enjoys being out in the open and amongst nature. She wanted a calming and quiet place where she could help and also enjoy the outdoors and the natural surroundings.  She found the people at the trust are young, enthusiastic and very friendly. It has given her something to do which is what she felt she needed.</a:t>
            </a:r>
          </a:p>
          <a:p>
            <a:pPr fontAlgn="base"/>
            <a:r>
              <a:rPr lang="en-GB" sz="1200" b="0" i="0" kern="1200" dirty="0">
                <a:solidFill>
                  <a:schemeClr val="tx1"/>
                </a:solidFill>
                <a:effectLst/>
                <a:latin typeface="+mn-lt"/>
                <a:ea typeface="+mn-ea"/>
                <a:cs typeface="+mn-cs"/>
              </a:rPr>
              <a:t>She has also started the Doc Spot at Tudor Grange Leisure Centre and is currently going to the gym once a week, which she will be increasing to twice a week.</a:t>
            </a:r>
          </a:p>
          <a:p>
            <a:pPr fontAlgn="base"/>
            <a:r>
              <a:rPr lang="en-GB" sz="1200" b="0" i="0" kern="1200" dirty="0">
                <a:solidFill>
                  <a:schemeClr val="tx1"/>
                </a:solidFill>
                <a:effectLst/>
                <a:latin typeface="+mn-lt"/>
                <a:ea typeface="+mn-ea"/>
                <a:cs typeface="+mn-cs"/>
              </a:rPr>
              <a:t>Mrs Hall has become much more engaged and involved with the community. She wanted to do something to challenge her mind so she plucked up the courage to attend The Reading Café. She found the small group of people who attend are interesting, friendly and have a wealth of knowledge on all genres of books. She has also been on a walk with the Striders and Strollers group at Hobs Moat Library. She found the walk relaxed and got talking to other walkers and was pleased she had attended.</a:t>
            </a:r>
          </a:p>
          <a:p>
            <a:pPr fontAlgn="base"/>
            <a:r>
              <a:rPr lang="en-GB" sz="1200" b="0" i="0" kern="1200" dirty="0">
                <a:solidFill>
                  <a:schemeClr val="tx1"/>
                </a:solidFill>
                <a:effectLst/>
                <a:latin typeface="+mn-lt"/>
                <a:ea typeface="+mn-ea"/>
                <a:cs typeface="+mn-cs"/>
              </a:rPr>
              <a:t>Social Prescribing has given her a timetable which gives structure to her week and allows her to do the activities she enjoys.  She is now attending a variety of groups. In her own words: ‘’It has given a purpose to my day, it has made me go out and attend the classes and get involved with voluntary work.  I was hibernating at home and not socialising enough before. I still have to push myself to do the activities, with time this should become easier and my life should improve. I have learnt new skills at Warwickshire Wildlife Trust, along with learning to socialise again. At the gym I have a programme to improve my fitness level and I am learning about my body’s limits as I improve my fitness. I have learned how to lose myself in a book, even for a short amount of time. I have also learned that I am not alone in this world and there are people who, for whatever reason, attend groups to meet and socialise with other people, to share common interests and to get pleasure from doing so.’’</a:t>
            </a:r>
          </a:p>
          <a:p>
            <a:pPr fontAlgn="base"/>
            <a:r>
              <a:rPr lang="en-GB" sz="1200" b="0" i="0" kern="1200" dirty="0">
                <a:solidFill>
                  <a:schemeClr val="tx1"/>
                </a:solidFill>
                <a:effectLst/>
                <a:latin typeface="+mn-lt"/>
                <a:ea typeface="+mn-ea"/>
                <a:cs typeface="+mn-cs"/>
              </a:rPr>
              <a:t>“Thank you [to my facilitator] for helping me to get involved with all of these groups. The Health Exchange is doing a wonderful job.”</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A82A4-5279-444E-92AD-DB8BD8B985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572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activities I was introduced to through the Solihull Social Prescribing Service are keeping me mentally sound and helping me to enjoy my life to the full.” Mark is 70 years old and a recent retiree. When he was working, he had long shifts and little time to spend</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A82A4-5279-444E-92AD-DB8BD8B985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855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Client Journey</a:t>
            </a:r>
          </a:p>
          <a:p>
            <a:pPr fontAlgn="auto"/>
            <a:r>
              <a:rPr lang="en-GB" sz="1200" kern="1200" dirty="0">
                <a:solidFill>
                  <a:schemeClr val="tx1"/>
                </a:solidFill>
                <a:effectLst/>
                <a:latin typeface="+mn-lt"/>
                <a:ea typeface="+mn-ea"/>
                <a:cs typeface="+mn-cs"/>
              </a:rPr>
              <a:t>1) Referred to service</a:t>
            </a:r>
          </a:p>
          <a:p>
            <a:pPr fontAlgn="auto"/>
            <a:r>
              <a:rPr lang="en-GB" sz="1200" kern="1200" dirty="0">
                <a:solidFill>
                  <a:schemeClr val="tx1"/>
                </a:solidFill>
                <a:effectLst/>
                <a:latin typeface="+mn-lt"/>
                <a:ea typeface="+mn-ea"/>
                <a:cs typeface="+mn-cs"/>
              </a:rPr>
              <a:t>- GP, Self</a:t>
            </a:r>
            <a:r>
              <a:rPr lang="en-GB" sz="1200" kern="1200" baseline="0" dirty="0">
                <a:solidFill>
                  <a:schemeClr val="tx1"/>
                </a:solidFill>
                <a:effectLst/>
                <a:latin typeface="+mn-lt"/>
                <a:ea typeface="+mn-ea"/>
                <a:cs typeface="+mn-cs"/>
              </a:rPr>
              <a:t> referrals – can be online via website or email and we also take telephone referrals</a:t>
            </a:r>
            <a:endParaRPr lang="en-GB" sz="1200" kern="1200" dirty="0">
              <a:solidFill>
                <a:schemeClr val="tx1"/>
              </a:solidFill>
              <a:effectLst/>
              <a:latin typeface="+mn-lt"/>
              <a:ea typeface="+mn-ea"/>
              <a:cs typeface="+mn-cs"/>
            </a:endParaRPr>
          </a:p>
          <a:p>
            <a:pPr marL="171450" indent="-171450" fontAlgn="auto">
              <a:buFontTx/>
              <a:buChar char="-"/>
            </a:pPr>
            <a:r>
              <a:rPr lang="en-GB" sz="1200" kern="1200" dirty="0">
                <a:solidFill>
                  <a:schemeClr val="tx1"/>
                </a:solidFill>
                <a:effectLst/>
                <a:latin typeface="+mn-lt"/>
                <a:ea typeface="+mn-ea"/>
                <a:cs typeface="+mn-cs"/>
              </a:rPr>
              <a:t>Take details of client that we need in order to determine suitability and to contact again</a:t>
            </a:r>
          </a:p>
          <a:p>
            <a:pPr fontAlgn="auto"/>
            <a:r>
              <a:rPr lang="en-GB" sz="1200" kern="1200" dirty="0">
                <a:solidFill>
                  <a:schemeClr val="tx1"/>
                </a:solidFill>
                <a:effectLst/>
                <a:latin typeface="+mn-lt"/>
                <a:ea typeface="+mn-ea"/>
                <a:cs typeface="+mn-cs"/>
              </a:rPr>
              <a:t>2) Health &amp; Wellbeing Partner allocated referral to conduct</a:t>
            </a:r>
            <a:r>
              <a:rPr lang="en-GB" sz="1200" kern="1200" baseline="0" dirty="0">
                <a:solidFill>
                  <a:schemeClr val="tx1"/>
                </a:solidFill>
                <a:effectLst/>
                <a:latin typeface="+mn-lt"/>
                <a:ea typeface="+mn-ea"/>
                <a:cs typeface="+mn-cs"/>
              </a:rPr>
              <a:t> assessment. Client is contacted within 2 days, assessed with 2 weeks. Assessment consists of questionnaire that help practitioner to determine any issues with mental health, social well-being, financial wellbeing. We try to understand the clients life circumstances and areas that they feel they might need some more support in.</a:t>
            </a:r>
            <a:endParaRPr lang="en-GB" sz="1200" kern="1200" dirty="0">
              <a:solidFill>
                <a:schemeClr val="tx1"/>
              </a:solidFill>
              <a:effectLst/>
              <a:latin typeface="+mn-lt"/>
              <a:ea typeface="+mn-ea"/>
              <a:cs typeface="+mn-cs"/>
            </a:endParaRPr>
          </a:p>
          <a:p>
            <a:pPr fontAlgn="auto"/>
            <a:r>
              <a:rPr lang="en-GB" sz="1200" kern="1200" dirty="0">
                <a:solidFill>
                  <a:schemeClr val="tx1"/>
                </a:solidFill>
                <a:effectLst/>
                <a:latin typeface="+mn-lt"/>
                <a:ea typeface="+mn-ea"/>
                <a:cs typeface="+mn-cs"/>
              </a:rPr>
              <a:t>Allows the Health &amp; Wellbeing Partner an insight into what is affecting client and how we might support them to improve their wellbeing...  [Person-centred]</a:t>
            </a:r>
          </a:p>
          <a:p>
            <a:pPr fontAlgn="auto"/>
            <a:r>
              <a:rPr lang="en-GB" sz="1200" kern="1200" dirty="0">
                <a:solidFill>
                  <a:schemeClr val="tx1"/>
                </a:solidFill>
                <a:effectLst/>
                <a:latin typeface="+mn-lt"/>
                <a:ea typeface="+mn-ea"/>
                <a:cs typeface="+mn-cs"/>
              </a:rPr>
              <a:t>3)</a:t>
            </a:r>
            <a:r>
              <a:rPr lang="en-GB" sz="1200" kern="1200" baseline="0" dirty="0">
                <a:solidFill>
                  <a:schemeClr val="tx1"/>
                </a:solidFill>
                <a:effectLst/>
                <a:latin typeface="+mn-lt"/>
                <a:ea typeface="+mn-ea"/>
                <a:cs typeface="+mn-cs"/>
              </a:rPr>
              <a:t> Health &amp; wellbeing partner refers client to services agreed – this is slightly different for every person as we take a person centered approach, but the person can be referred for psychological therapy if needs be. Other places we have recently referred/signposted people to are places they can volunteer with animal, community yoga classes, exercise groups (Pat Bensons Boxing Academy), Cooking classes at the childrens centre, gardening groups. All of these things support long term well-being.</a:t>
            </a:r>
          </a:p>
          <a:p>
            <a:pPr fontAlgn="auto"/>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7BA114-C786-4DC8-A857-543B2FB6925B}" type="slidenum">
              <a:rPr lang="en-US" smtClean="0"/>
              <a:t>15</a:t>
            </a:fld>
            <a:endParaRPr lang="en-US" dirty="0"/>
          </a:p>
        </p:txBody>
      </p:sp>
    </p:spTree>
    <p:extLst>
      <p:ext uri="{BB962C8B-B14F-4D97-AF65-F5344CB8AC3E}">
        <p14:creationId xmlns:p14="http://schemas.microsoft.com/office/powerpoint/2010/main" val="2284192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Client Journey</a:t>
            </a:r>
          </a:p>
          <a:p>
            <a:pPr fontAlgn="auto"/>
            <a:r>
              <a:rPr lang="en-GB" sz="1200" kern="1200" dirty="0">
                <a:solidFill>
                  <a:schemeClr val="tx1"/>
                </a:solidFill>
                <a:effectLst/>
                <a:latin typeface="+mn-lt"/>
                <a:ea typeface="+mn-ea"/>
                <a:cs typeface="+mn-cs"/>
              </a:rPr>
              <a:t>1) Referred to service</a:t>
            </a:r>
          </a:p>
          <a:p>
            <a:pPr fontAlgn="auto"/>
            <a:r>
              <a:rPr lang="en-GB" sz="1200" kern="1200" dirty="0">
                <a:solidFill>
                  <a:schemeClr val="tx1"/>
                </a:solidFill>
                <a:effectLst/>
                <a:latin typeface="+mn-lt"/>
                <a:ea typeface="+mn-ea"/>
                <a:cs typeface="+mn-cs"/>
              </a:rPr>
              <a:t>- GP, Self</a:t>
            </a:r>
            <a:r>
              <a:rPr lang="en-GB" sz="1200" kern="1200" baseline="0" dirty="0">
                <a:solidFill>
                  <a:schemeClr val="tx1"/>
                </a:solidFill>
                <a:effectLst/>
                <a:latin typeface="+mn-lt"/>
                <a:ea typeface="+mn-ea"/>
                <a:cs typeface="+mn-cs"/>
              </a:rPr>
              <a:t> referrals – can be online via website or email and we also take telephone referrals</a:t>
            </a:r>
            <a:endParaRPr lang="en-GB" sz="1200" kern="1200" dirty="0">
              <a:solidFill>
                <a:schemeClr val="tx1"/>
              </a:solidFill>
              <a:effectLst/>
              <a:latin typeface="+mn-lt"/>
              <a:ea typeface="+mn-ea"/>
              <a:cs typeface="+mn-cs"/>
            </a:endParaRPr>
          </a:p>
          <a:p>
            <a:pPr marL="171450" indent="-171450" fontAlgn="auto">
              <a:buFontTx/>
              <a:buChar char="-"/>
            </a:pPr>
            <a:r>
              <a:rPr lang="en-GB" sz="1200" kern="1200" dirty="0">
                <a:solidFill>
                  <a:schemeClr val="tx1"/>
                </a:solidFill>
                <a:effectLst/>
                <a:latin typeface="+mn-lt"/>
                <a:ea typeface="+mn-ea"/>
                <a:cs typeface="+mn-cs"/>
              </a:rPr>
              <a:t>Take details of client that we need in order to determine suitability and to contact again</a:t>
            </a:r>
          </a:p>
          <a:p>
            <a:pPr fontAlgn="auto"/>
            <a:r>
              <a:rPr lang="en-GB" sz="1200" kern="1200" dirty="0">
                <a:solidFill>
                  <a:schemeClr val="tx1"/>
                </a:solidFill>
                <a:effectLst/>
                <a:latin typeface="+mn-lt"/>
                <a:ea typeface="+mn-ea"/>
                <a:cs typeface="+mn-cs"/>
              </a:rPr>
              <a:t>2) Health &amp; Wellbeing Partner allocated referral to conduct</a:t>
            </a:r>
            <a:r>
              <a:rPr lang="en-GB" sz="1200" kern="1200" baseline="0" dirty="0">
                <a:solidFill>
                  <a:schemeClr val="tx1"/>
                </a:solidFill>
                <a:effectLst/>
                <a:latin typeface="+mn-lt"/>
                <a:ea typeface="+mn-ea"/>
                <a:cs typeface="+mn-cs"/>
              </a:rPr>
              <a:t> assessment. Client is contacted within 2 days, assessed with 2 weeks. Assessment consists of questionnaire that help practitioner to determine any issues with mental health, social well-being, financial wellbeing. We try to understand the clients life circumstances and areas that they feel they might need some more support in.</a:t>
            </a:r>
            <a:endParaRPr lang="en-GB" sz="1200" kern="1200" dirty="0">
              <a:solidFill>
                <a:schemeClr val="tx1"/>
              </a:solidFill>
              <a:effectLst/>
              <a:latin typeface="+mn-lt"/>
              <a:ea typeface="+mn-ea"/>
              <a:cs typeface="+mn-cs"/>
            </a:endParaRPr>
          </a:p>
          <a:p>
            <a:pPr fontAlgn="auto"/>
            <a:r>
              <a:rPr lang="en-GB" sz="1200" kern="1200" dirty="0">
                <a:solidFill>
                  <a:schemeClr val="tx1"/>
                </a:solidFill>
                <a:effectLst/>
                <a:latin typeface="+mn-lt"/>
                <a:ea typeface="+mn-ea"/>
                <a:cs typeface="+mn-cs"/>
              </a:rPr>
              <a:t>Allows the Health &amp; Wellbeing Partner an insight into what is affecting client and how we might support them to improve their wellbeing...  [Person-centred]</a:t>
            </a:r>
          </a:p>
          <a:p>
            <a:pPr fontAlgn="auto"/>
            <a:r>
              <a:rPr lang="en-GB" sz="1200" kern="1200" dirty="0">
                <a:solidFill>
                  <a:schemeClr val="tx1"/>
                </a:solidFill>
                <a:effectLst/>
                <a:latin typeface="+mn-lt"/>
                <a:ea typeface="+mn-ea"/>
                <a:cs typeface="+mn-cs"/>
              </a:rPr>
              <a:t>3)</a:t>
            </a:r>
            <a:r>
              <a:rPr lang="en-GB" sz="1200" kern="1200" baseline="0" dirty="0">
                <a:solidFill>
                  <a:schemeClr val="tx1"/>
                </a:solidFill>
                <a:effectLst/>
                <a:latin typeface="+mn-lt"/>
                <a:ea typeface="+mn-ea"/>
                <a:cs typeface="+mn-cs"/>
              </a:rPr>
              <a:t> Health &amp; wellbeing partner refers client to services agreed – this is slightly different for every person as we take a person centered approach, but the person can be referred for psychological therapy if needs be. Other places we have recently referred/signposted people to are places they can volunteer with animal, community yoga classes, exercise groups (Pat Bensons Boxing Academy), Cooking classes at the childrens centre, gardening groups. All of these things support long term well-being.</a:t>
            </a:r>
          </a:p>
          <a:p>
            <a:pPr fontAlgn="auto"/>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7BA114-C786-4DC8-A857-543B2FB6925B}" type="slidenum">
              <a:rPr lang="en-US" smtClean="0"/>
              <a:t>16</a:t>
            </a:fld>
            <a:endParaRPr lang="en-US" dirty="0"/>
          </a:p>
        </p:txBody>
      </p:sp>
    </p:spTree>
    <p:extLst>
      <p:ext uri="{BB962C8B-B14F-4D97-AF65-F5344CB8AC3E}">
        <p14:creationId xmlns:p14="http://schemas.microsoft.com/office/powerpoint/2010/main" val="3802577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Client then either takes steps to access services</a:t>
            </a:r>
            <a:r>
              <a:rPr lang="en-GB" baseline="0" dirty="0"/>
              <a:t> discussed or is put on waiting list in order to receive certain services (psychological therapy) – explain that this can be an anxiety provoking time for client, so Health &amp; Wellbeing Partner tries to engage with them as much as possible – maybe a phone call or a text to catch up with the client, providing them useful services in the meantime.</a:t>
            </a:r>
          </a:p>
          <a:p>
            <a:r>
              <a:rPr lang="en-GB" baseline="0" dirty="0"/>
              <a:t>5) Client goes on to receive agreed support to try and help them with areas they identified as needing support in in the assessment. This could be therapy for anxiety, depression, relationships, anger issues. Could be very specific such as a befriending service to reduce loneliness, support with finances. The client could begin attending a walking group, a photography or dance class.</a:t>
            </a:r>
          </a:p>
          <a:p>
            <a:r>
              <a:rPr lang="en-GB" baseline="0" dirty="0"/>
              <a:t>6) The client is reviewed in 3 months after the initial assessment to see if they have benefitted at all from any of the agreed support – their circumstances may have changed or they have experienced various barriers, so at the review stage it is a case of going over this and attempting to amend to current situation.</a:t>
            </a:r>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17</a:t>
            </a:fld>
            <a:endParaRPr lang="en-US" dirty="0"/>
          </a:p>
        </p:txBody>
      </p:sp>
    </p:spTree>
    <p:extLst>
      <p:ext uri="{BB962C8B-B14F-4D97-AF65-F5344CB8AC3E}">
        <p14:creationId xmlns:p14="http://schemas.microsoft.com/office/powerpoint/2010/main" val="3252235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social prescribing helps individuals</a:t>
            </a:r>
          </a:p>
          <a:p>
            <a:r>
              <a:rPr lang="en-GB" dirty="0"/>
              <a:t>Case study;</a:t>
            </a:r>
          </a:p>
          <a:p>
            <a:pPr marL="171450" indent="-171450">
              <a:buFontTx/>
              <a:buChar char="-"/>
            </a:pPr>
            <a:r>
              <a:rPr lang="en-GB" baseline="0" dirty="0"/>
              <a:t>This client referred herself and her son. Her son was feeling lonely, demotivated and was struggling with self esteem issues. She felt unsure of how to best support him going forward, so referred just to try a different pathway. The practitioners spent time getting to know first her teenage son and identified/suggested him trying different activities in the community, such as attending a drama group to help build his confidence. He attended the drama class and it improved his confidence tremendously, resulting in him auditioning for and getting a part in a local drama production.</a:t>
            </a:r>
          </a:p>
          <a:p>
            <a:pPr marL="171450" indent="-171450">
              <a:buFontTx/>
              <a:buChar char="-"/>
            </a:pPr>
            <a:r>
              <a:rPr lang="en-GB" baseline="0" dirty="0"/>
              <a:t>The mother also then spoke to practitioners. Her concerns for her son had left her feeling a little lonely, so she wanted support to access local activities. It was suggested that exercise can help people to feel healthier and can also help you to socialise, and so she started attending local exercise classes after a discussion about different exercises that she would enjoy.</a:t>
            </a:r>
          </a:p>
          <a:p>
            <a:pPr marL="171450" indent="-171450">
              <a:buFontTx/>
              <a:buChar char="-"/>
            </a:pPr>
            <a:endParaRPr lang="en-GB" baseline="0" dirty="0"/>
          </a:p>
          <a:p>
            <a:pPr marL="171450" indent="-171450">
              <a:buFontTx/>
              <a:buChar char="-"/>
            </a:pPr>
            <a:r>
              <a:rPr lang="en-GB" baseline="0" dirty="0"/>
              <a:t>Other compliments;</a:t>
            </a:r>
          </a:p>
          <a:p>
            <a:pPr marL="0" indent="0">
              <a:buFontTx/>
              <a:buNone/>
            </a:pPr>
            <a:r>
              <a:rPr lang="en-GB" baseline="0" dirty="0"/>
              <a:t>Clients often outline that just speaking to someone about how they are feeling is therapeutic in themselves. Practitioners give clients the space and time to talk about how they are feeling, and brain storm solutions to their current situation, which in itself helps the client to move forward. Practitioners show kindness, compassion and genuine concern for the health of clients because not everyone has the support of loving, supportive families or friends. They might also be experiencing other barriers that stop them from achieving these goals such as financial barriers, lack of confidence, anxiety/depression, health concerns and many more. Working together with a professional can provide the crucial support needed to make life changes that support the client in the long term.</a:t>
            </a:r>
          </a:p>
          <a:p>
            <a:pPr marL="0" indent="0">
              <a:buFontTx/>
              <a:buNone/>
            </a:pPr>
            <a:endParaRPr lang="en-GB" baseline="0" dirty="0"/>
          </a:p>
          <a:p>
            <a:pPr marL="0" indent="0">
              <a:buFontTx/>
              <a:buNone/>
            </a:pPr>
            <a:r>
              <a:rPr lang="en-GB" baseline="0" dirty="0"/>
              <a:t>The practical benefits are wide-ranging. We have seen improvements in clients mental health, physical health, confidence &amp; self esteem, relationships and many more. It all really depends on the person, their circumstances and where they want to see change, but we aim to give them the information to take control and make more informed decisions regarding their wellbeing.</a:t>
            </a:r>
          </a:p>
        </p:txBody>
      </p:sp>
      <p:sp>
        <p:nvSpPr>
          <p:cNvPr id="4" name="Slide Number Placeholder 3"/>
          <p:cNvSpPr>
            <a:spLocks noGrp="1"/>
          </p:cNvSpPr>
          <p:nvPr>
            <p:ph type="sldNum" sz="quarter" idx="10"/>
          </p:nvPr>
        </p:nvSpPr>
        <p:spPr/>
        <p:txBody>
          <a:bodyPr/>
          <a:lstStyle/>
          <a:p>
            <a:fld id="{EB7BA114-C786-4DC8-A857-543B2FB6925B}" type="slidenum">
              <a:rPr lang="en-US" smtClean="0"/>
              <a:t>18</a:t>
            </a:fld>
            <a:endParaRPr lang="en-US" dirty="0"/>
          </a:p>
        </p:txBody>
      </p:sp>
    </p:spTree>
    <p:extLst>
      <p:ext uri="{BB962C8B-B14F-4D97-AF65-F5344CB8AC3E}">
        <p14:creationId xmlns:p14="http://schemas.microsoft.com/office/powerpoint/2010/main" val="342416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Psychological therapy </a:t>
            </a:r>
          </a:p>
          <a:p>
            <a:pPr marL="0" indent="0">
              <a:buFontTx/>
              <a:buNone/>
            </a:pPr>
            <a:r>
              <a:rPr lang="en-GB" dirty="0"/>
              <a:t>Offers support to people with anxiety</a:t>
            </a:r>
            <a:r>
              <a:rPr lang="en-GB" baseline="0" dirty="0"/>
              <a:t> disorders, depression, low self esteem, relationship/anger issues.</a:t>
            </a:r>
          </a:p>
          <a:p>
            <a:pPr marL="0" indent="0">
              <a:buFontTx/>
              <a:buNone/>
            </a:pPr>
            <a:endParaRPr lang="en-GB" baseline="0" dirty="0"/>
          </a:p>
          <a:p>
            <a:pPr marL="171450" indent="-171450">
              <a:buFontTx/>
              <a:buChar char="-"/>
            </a:pPr>
            <a:r>
              <a:rPr lang="en-GB" baseline="0" dirty="0"/>
              <a:t>Gardening has known positive effects for body &amp; mind, social element to it as well.</a:t>
            </a:r>
          </a:p>
          <a:p>
            <a:pPr marL="171450" indent="-171450">
              <a:buFontTx/>
              <a:buChar char="-"/>
            </a:pPr>
            <a:endParaRPr lang="en-GB" baseline="0" dirty="0"/>
          </a:p>
          <a:p>
            <a:pPr marL="171450" indent="-171450">
              <a:buFontTx/>
              <a:buChar char="-"/>
            </a:pPr>
            <a:r>
              <a:rPr lang="en-GB" baseline="0" dirty="0"/>
              <a:t>- Exercises – BeActive schemes across Council run gyms, yoga for wellbeing, Pat Bensons boxing academy in Digbeth for clients with mental health issues, walking groups</a:t>
            </a:r>
          </a:p>
          <a:p>
            <a:pPr marL="171450" indent="-171450">
              <a:buFontTx/>
              <a:buChar char="-"/>
            </a:pPr>
            <a:endParaRPr lang="en-GB" baseline="0" dirty="0"/>
          </a:p>
          <a:p>
            <a:pPr marL="171450" indent="-171450">
              <a:buFontTx/>
              <a:buChar char="-"/>
            </a:pPr>
            <a:r>
              <a:rPr lang="en-GB" baseline="0" dirty="0"/>
              <a:t>- Hobbies &amp; Leisure -  drama groups, photography groups, community fun days</a:t>
            </a:r>
          </a:p>
          <a:p>
            <a:pPr marL="171450" indent="-171450">
              <a:buFontTx/>
              <a:buChar char="-"/>
            </a:pPr>
            <a:endParaRPr lang="en-GB" baseline="0" dirty="0"/>
          </a:p>
          <a:p>
            <a:pPr marL="171450" indent="-171450">
              <a:buFontTx/>
              <a:buChar char="-"/>
            </a:pPr>
            <a:r>
              <a:rPr lang="en-GB" baseline="0" dirty="0"/>
              <a:t>- Volunteering – animal therapy, volunteering to help other vulnerable people – uses time meaningfully</a:t>
            </a:r>
          </a:p>
          <a:p>
            <a:pPr marL="171450" indent="-171450">
              <a:buFontTx/>
              <a:buChar char="-"/>
            </a:pPr>
            <a:endParaRPr lang="en-GB" baseline="0" dirty="0"/>
          </a:p>
          <a:p>
            <a:pPr marL="171450" indent="-171450">
              <a:buFontTx/>
              <a:buChar char="-"/>
            </a:pPr>
            <a:r>
              <a:rPr lang="en-GB" baseline="0" dirty="0"/>
              <a:t>Work and finance – Thrive into work schemes, support with managing finances</a:t>
            </a:r>
          </a:p>
          <a:p>
            <a:pPr marL="0" indent="0">
              <a:buFontTx/>
              <a:buNone/>
            </a:pPr>
            <a:endParaRPr lang="en-GB" baseline="0" dirty="0"/>
          </a:p>
          <a:p>
            <a:pPr marL="171450" indent="-171450">
              <a:buFontTx/>
              <a:buChar char="-"/>
            </a:pPr>
            <a:r>
              <a:rPr lang="en-GB" baseline="0" dirty="0"/>
              <a:t>Religion, culture and spirituality – Karis Neighbourhood Scheme/Listening and guidance, </a:t>
            </a:r>
          </a:p>
          <a:p>
            <a:pPr marL="171450" indent="-171450">
              <a:buFontTx/>
              <a:buChar char="-"/>
            </a:pPr>
            <a:endParaRPr lang="en-GB" baseline="0" dirty="0"/>
          </a:p>
          <a:p>
            <a:pPr marL="171450" indent="-171450">
              <a:buFontTx/>
              <a:buChar char="-"/>
            </a:pPr>
            <a:r>
              <a:rPr lang="en-GB" baseline="0" dirty="0"/>
              <a:t>Meeting people – social meetups, coffee mornings community days, places of welcome.</a:t>
            </a:r>
          </a:p>
        </p:txBody>
      </p:sp>
      <p:sp>
        <p:nvSpPr>
          <p:cNvPr id="4" name="Slide Number Placeholder 3"/>
          <p:cNvSpPr>
            <a:spLocks noGrp="1"/>
          </p:cNvSpPr>
          <p:nvPr>
            <p:ph type="sldNum" sz="quarter" idx="10"/>
          </p:nvPr>
        </p:nvSpPr>
        <p:spPr/>
        <p:txBody>
          <a:bodyPr/>
          <a:lstStyle/>
          <a:p>
            <a:fld id="{EB7BA114-C786-4DC8-A857-543B2FB6925B}" type="slidenum">
              <a:rPr lang="en-US" smtClean="0"/>
              <a:t>19</a:t>
            </a:fld>
            <a:endParaRPr lang="en-US" dirty="0"/>
          </a:p>
        </p:txBody>
      </p:sp>
    </p:spTree>
    <p:extLst>
      <p:ext uri="{BB962C8B-B14F-4D97-AF65-F5344CB8AC3E}">
        <p14:creationId xmlns:p14="http://schemas.microsoft.com/office/powerpoint/2010/main" val="72993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2</a:t>
            </a:fld>
            <a:endParaRPr lang="en-US" dirty="0"/>
          </a:p>
        </p:txBody>
      </p:sp>
    </p:spTree>
    <p:extLst>
      <p:ext uri="{BB962C8B-B14F-4D97-AF65-F5344CB8AC3E}">
        <p14:creationId xmlns:p14="http://schemas.microsoft.com/office/powerpoint/2010/main" val="359193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VISH</a:t>
            </a:r>
          </a:p>
          <a:p>
            <a:r>
              <a:rPr lang="en-GB" dirty="0"/>
              <a:t>To say that the general principles of a social prescribing model comprise 3 components.</a:t>
            </a:r>
          </a:p>
          <a:p>
            <a:endParaRPr lang="en-GB" dirty="0"/>
          </a:p>
          <a:p>
            <a:r>
              <a:rPr lang="en-GB" dirty="0"/>
              <a:t>Health &amp; Wellbeing Partners  may have a variety of names including  link worker, health advisor, health trainer, care navigator, community connector, community navigator, social prescribing co-ordinator, and community care co-ordinator. </a:t>
            </a:r>
          </a:p>
          <a:p>
            <a:r>
              <a:rPr lang="en-GB" dirty="0"/>
              <a:t>These roles aim to understand what matters to the person and to link them with appropriate support. </a:t>
            </a:r>
          </a:p>
          <a:p>
            <a:endParaRPr lang="en-GB" dirty="0"/>
          </a:p>
          <a:p>
            <a:r>
              <a:rPr lang="en-GB" dirty="0"/>
              <a:t>These principles can be applied to different models to target different local priorities… here is an example of 4 models that have be deployed…. </a:t>
            </a:r>
          </a:p>
        </p:txBody>
      </p:sp>
      <p:sp>
        <p:nvSpPr>
          <p:cNvPr id="4" name="Slide Number Placeholder 3"/>
          <p:cNvSpPr>
            <a:spLocks noGrp="1"/>
          </p:cNvSpPr>
          <p:nvPr>
            <p:ph type="sldNum" sz="quarter" idx="10"/>
          </p:nvPr>
        </p:nvSpPr>
        <p:spPr/>
        <p:txBody>
          <a:bodyPr/>
          <a:lstStyle/>
          <a:p>
            <a:fld id="{EB7BA114-C786-4DC8-A857-543B2FB6925B}" type="slidenum">
              <a:rPr lang="en-US" smtClean="0"/>
              <a:t>20</a:t>
            </a:fld>
            <a:endParaRPr lang="en-US" dirty="0"/>
          </a:p>
        </p:txBody>
      </p:sp>
    </p:spTree>
    <p:extLst>
      <p:ext uri="{BB962C8B-B14F-4D97-AF65-F5344CB8AC3E}">
        <p14:creationId xmlns:p14="http://schemas.microsoft.com/office/powerpoint/2010/main" val="3615158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VISH</a:t>
            </a:r>
            <a:r>
              <a:rPr lang="en-GB" dirty="0"/>
              <a:t> –  looking at other case studies it is evident that you do not want to be adopting a ‘one size fits all’ approach  … important that each locality works with their relevant Health and Wellbeing Partner to establish a model / scheme that will work to target the areas of priorities. </a:t>
            </a:r>
          </a:p>
          <a:p>
            <a:endParaRPr lang="en-GB" dirty="0"/>
          </a:p>
          <a:p>
            <a:r>
              <a:rPr lang="en-GB" dirty="0"/>
              <a:t>There are lots of examples of models that have been adopted across the UK,   </a:t>
            </a:r>
          </a:p>
        </p:txBody>
      </p:sp>
      <p:sp>
        <p:nvSpPr>
          <p:cNvPr id="4" name="Slide Number Placeholder 3"/>
          <p:cNvSpPr>
            <a:spLocks noGrp="1"/>
          </p:cNvSpPr>
          <p:nvPr>
            <p:ph type="sldNum" sz="quarter" idx="10"/>
          </p:nvPr>
        </p:nvSpPr>
        <p:spPr/>
        <p:txBody>
          <a:bodyPr/>
          <a:lstStyle/>
          <a:p>
            <a:fld id="{EB7BA114-C786-4DC8-A857-543B2FB6925B}" type="slidenum">
              <a:rPr lang="en-US" smtClean="0"/>
              <a:t>21</a:t>
            </a:fld>
            <a:endParaRPr lang="en-US" dirty="0"/>
          </a:p>
        </p:txBody>
      </p:sp>
    </p:spTree>
    <p:extLst>
      <p:ext uri="{BB962C8B-B14F-4D97-AF65-F5344CB8AC3E}">
        <p14:creationId xmlns:p14="http://schemas.microsoft.com/office/powerpoint/2010/main" val="3850087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examples of models that have been adopted across the UK,  want to give you a quick snapshot of some of these … </a:t>
            </a:r>
          </a:p>
          <a:p>
            <a:pPr defTabSz="906902">
              <a:defRPr/>
            </a:pPr>
            <a:r>
              <a:rPr lang="en-GB" dirty="0"/>
              <a:t>This  is from a model adopted by Lion Health Practice in Stourbridge (</a:t>
            </a:r>
            <a:r>
              <a:rPr lang="en-GB" sz="1000" dirty="0"/>
              <a:t>practice population 32,000</a:t>
            </a:r>
            <a:r>
              <a:rPr lang="en-GB" dirty="0"/>
              <a:t>) that targeted patients with low motivation and specific health problems</a:t>
            </a:r>
          </a:p>
          <a:p>
            <a:endParaRPr lang="en-GB" dirty="0"/>
          </a:p>
          <a:p>
            <a:r>
              <a:rPr lang="en-GB" dirty="0"/>
              <a:t>Example 1 - The Lion Health Practice in Stourbridge – population size 32,000 – see notes below for how this worked… </a:t>
            </a:r>
          </a:p>
          <a:p>
            <a:endParaRPr lang="en-GB" dirty="0"/>
          </a:p>
          <a:p>
            <a:r>
              <a:rPr lang="en-GB" dirty="0"/>
              <a:t>1.Pick your patient with any of the following; </a:t>
            </a:r>
          </a:p>
          <a:p>
            <a:r>
              <a:rPr lang="en-GB" dirty="0"/>
              <a:t>a) 3+ long term conditions </a:t>
            </a:r>
          </a:p>
          <a:p>
            <a:r>
              <a:rPr lang="en-GB" dirty="0"/>
              <a:t>b) Poorly controlled diabetic </a:t>
            </a:r>
          </a:p>
          <a:p>
            <a:r>
              <a:rPr lang="en-GB" dirty="0"/>
              <a:t>c) BMI greater than 40 </a:t>
            </a:r>
          </a:p>
          <a:p>
            <a:r>
              <a:rPr lang="en-GB" dirty="0"/>
              <a:t>d) Newly diagnosed hypertension </a:t>
            </a:r>
          </a:p>
          <a:p>
            <a:r>
              <a:rPr lang="en-GB" dirty="0"/>
              <a:t>e) Recent TIA/COPD/Asthma/CVD </a:t>
            </a:r>
          </a:p>
          <a:p>
            <a:r>
              <a:rPr lang="en-GB" dirty="0"/>
              <a:t>f) Diabetic or pre Diabetic </a:t>
            </a:r>
          </a:p>
          <a:p>
            <a:endParaRPr lang="en-GB" dirty="0"/>
          </a:p>
          <a:p>
            <a:r>
              <a:rPr lang="en-GB" dirty="0"/>
              <a:t>2. Establish IT model for recording progress –Lion Health use EMIS </a:t>
            </a:r>
          </a:p>
          <a:p>
            <a:endParaRPr lang="en-GB" dirty="0"/>
          </a:p>
          <a:p>
            <a:r>
              <a:rPr lang="en-GB" dirty="0"/>
              <a:t>3.Refer to Health Coach  (or in our case this would be a Health &amp; Wellbeing Partner)</a:t>
            </a:r>
          </a:p>
          <a:p>
            <a:endParaRPr lang="en-GB" dirty="0"/>
          </a:p>
          <a:p>
            <a:r>
              <a:rPr lang="en-GB" dirty="0"/>
              <a:t>4. Health Coach spends an hour with the patient and talks about their existing situation in a holistic sense and set goals and sets parameters for on going contact but also establishes what is known as their Patient Activation Measure; </a:t>
            </a:r>
          </a:p>
          <a:p>
            <a:pPr marL="170044" indent="-170044">
              <a:buFont typeface="Arial" panose="020B0604020202020204" pitchFamily="34" charset="0"/>
              <a:buChar char="•"/>
            </a:pPr>
            <a:r>
              <a:rPr lang="en-GB" dirty="0"/>
              <a:t>1=disempowered and overwhelmed </a:t>
            </a:r>
          </a:p>
          <a:p>
            <a:pPr marL="170044" indent="-170044">
              <a:buFont typeface="Arial" panose="020B0604020202020204" pitchFamily="34" charset="0"/>
              <a:buChar char="•"/>
            </a:pPr>
            <a:r>
              <a:rPr lang="en-GB" dirty="0"/>
              <a:t>2=Becoming aware but still struggling </a:t>
            </a:r>
          </a:p>
          <a:p>
            <a:pPr marL="170044" indent="-170044">
              <a:buFont typeface="Arial" panose="020B0604020202020204" pitchFamily="34" charset="0"/>
              <a:buChar char="•"/>
            </a:pPr>
            <a:r>
              <a:rPr lang="en-GB" dirty="0"/>
              <a:t>3=Taking Action </a:t>
            </a:r>
          </a:p>
          <a:p>
            <a:pPr marL="170044" indent="-170044">
              <a:buFont typeface="Arial" panose="020B0604020202020204" pitchFamily="34" charset="0"/>
              <a:buChar char="•"/>
            </a:pPr>
            <a:r>
              <a:rPr lang="en-GB" dirty="0"/>
              <a:t>4=Maintaining behaviours and pushing through </a:t>
            </a:r>
          </a:p>
          <a:p>
            <a:pPr marL="170044" indent="-170044">
              <a:buFont typeface="Arial" panose="020B0604020202020204" pitchFamily="34" charset="0"/>
              <a:buChar char="•"/>
            </a:pPr>
            <a:endParaRPr lang="en-GB" dirty="0"/>
          </a:p>
          <a:p>
            <a:r>
              <a:rPr lang="en-GB" dirty="0"/>
              <a:t>5.A key part of the process is helping the patient to move from 1 to 4 and then real change can take place </a:t>
            </a:r>
          </a:p>
          <a:p>
            <a:endParaRPr lang="en-GB" dirty="0"/>
          </a:p>
          <a:p>
            <a:r>
              <a:rPr lang="en-GB" dirty="0"/>
              <a:t>6.Over the year of the project with support all patients improved their Patient Activation Measures leading to the following outcomes; </a:t>
            </a:r>
          </a:p>
          <a:p>
            <a:r>
              <a:rPr lang="en-GB" dirty="0"/>
              <a:t>• 80% diabetics improved HbA1c </a:t>
            </a:r>
          </a:p>
          <a:p>
            <a:r>
              <a:rPr lang="en-GB" dirty="0"/>
              <a:t>• 26% diabetics took HbA1c below 48 </a:t>
            </a:r>
          </a:p>
          <a:p>
            <a:r>
              <a:rPr lang="en-GB" dirty="0"/>
              <a:t>• 50% At Risk took HbA1c below 42 </a:t>
            </a:r>
          </a:p>
          <a:p>
            <a:r>
              <a:rPr lang="en-GB" dirty="0"/>
              <a:t>• 15 % patients lose 5% or more of body weight </a:t>
            </a:r>
          </a:p>
          <a:p>
            <a:r>
              <a:rPr lang="en-GB" dirty="0"/>
              <a:t>• 55% group are male </a:t>
            </a:r>
          </a:p>
          <a:p>
            <a:r>
              <a:rPr lang="en-GB" dirty="0"/>
              <a:t>• Only 7% drop out rate</a:t>
            </a:r>
          </a:p>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22</a:t>
            </a:fld>
            <a:endParaRPr lang="en-US" dirty="0"/>
          </a:p>
        </p:txBody>
      </p:sp>
    </p:spTree>
    <p:extLst>
      <p:ext uri="{BB962C8B-B14F-4D97-AF65-F5344CB8AC3E}">
        <p14:creationId xmlns:p14="http://schemas.microsoft.com/office/powerpoint/2010/main" val="4045463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From Page 2 – Social Prescribing in Wessex… this is one of the 8 services providing social prescribing in Wessex.</a:t>
            </a:r>
          </a:p>
          <a:p>
            <a:endParaRPr lang="en-GB" dirty="0"/>
          </a:p>
          <a:p>
            <a:r>
              <a:rPr lang="en-GB" dirty="0"/>
              <a:t>Care Navigators in Eastleigh Southern Parishes</a:t>
            </a:r>
          </a:p>
          <a:p>
            <a:r>
              <a:rPr lang="en-GB" dirty="0"/>
              <a:t>Provided by a GP Federation, this is a team of 5 Care Navigators (CN) with one attached to each General Practice.  They primarily support older vulnerable patients, with whom them develop a holistic plan covering care coordination and connection with the local voluntary sector.  Patients are supported for as long as they need it, which on average is for 6.5 weeks.  Half of the patients are referred by the primary care team and half come from telephoning all older people discharged from hospital.  The team of 4 CNs provide a 7-a day service, with one CN being on duty at the weekend.  This service has now been fully commissioned (was originally pumped primed by the CCG)</a:t>
            </a:r>
          </a:p>
          <a:p>
            <a:endParaRPr lang="en-GB" dirty="0"/>
          </a:p>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23</a:t>
            </a:fld>
            <a:endParaRPr lang="en-US" dirty="0"/>
          </a:p>
        </p:txBody>
      </p:sp>
    </p:spTree>
    <p:extLst>
      <p:ext uri="{BB962C8B-B14F-4D97-AF65-F5344CB8AC3E}">
        <p14:creationId xmlns:p14="http://schemas.microsoft.com/office/powerpoint/2010/main" val="2729443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24</a:t>
            </a:fld>
            <a:endParaRPr lang="en-US" dirty="0"/>
          </a:p>
        </p:txBody>
      </p:sp>
    </p:spTree>
    <p:extLst>
      <p:ext uri="{BB962C8B-B14F-4D97-AF65-F5344CB8AC3E}">
        <p14:creationId xmlns:p14="http://schemas.microsoft.com/office/powerpoint/2010/main" val="4034258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VISH</a:t>
            </a:r>
          </a:p>
          <a:p>
            <a:r>
              <a:rPr lang="en-GB" b="1" dirty="0"/>
              <a:t>Some social prescribing schemes refer people via practice staff such as GPs and practice nurses.  Practice nurses who see people with specific conditions, such as diabetes, are well placed to identify suitable people for referral.</a:t>
            </a:r>
          </a:p>
          <a:p>
            <a:endParaRPr lang="en-GB" dirty="0"/>
          </a:p>
          <a:p>
            <a:endParaRPr lang="en-GB" dirty="0"/>
          </a:p>
          <a:p>
            <a:r>
              <a:rPr lang="en-GB" dirty="0"/>
              <a:t>Example In Cullumpton, Devon, GPs and practice nurses from three GP surgeries make referrals to a link worker, who has an office in one of those surgeries.  The link worker offers appointments to support and motivate people in order to make changes to their health.  They do this by accessing support  available both in the local community and at the GP surgery.</a:t>
            </a:r>
          </a:p>
          <a:p>
            <a:endParaRPr lang="en-GB" dirty="0"/>
          </a:p>
          <a:p>
            <a:r>
              <a:rPr lang="en-GB" dirty="0"/>
              <a:t>Example Wigan Community Link Worker service which is jointly commissioned by Wigan Borough CCG and Wigan Council.  Professionals from primary care, the hospital and social care make referrals to a link worker.</a:t>
            </a:r>
          </a:p>
          <a:p>
            <a:endParaRPr lang="en-GB" dirty="0"/>
          </a:p>
          <a:p>
            <a:r>
              <a:rPr lang="en-GB" dirty="0"/>
              <a:t>Source: from page 22 - Making Sense of Social Prescribing</a:t>
            </a:r>
          </a:p>
          <a:p>
            <a:endParaRPr lang="en-GB" dirty="0"/>
          </a:p>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25</a:t>
            </a:fld>
            <a:endParaRPr lang="en-US" dirty="0"/>
          </a:p>
        </p:txBody>
      </p:sp>
    </p:spTree>
    <p:extLst>
      <p:ext uri="{BB962C8B-B14F-4D97-AF65-F5344CB8AC3E}">
        <p14:creationId xmlns:p14="http://schemas.microsoft.com/office/powerpoint/2010/main" val="4149636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26</a:t>
            </a:fld>
            <a:endParaRPr lang="en-US" dirty="0"/>
          </a:p>
        </p:txBody>
      </p:sp>
    </p:spTree>
    <p:extLst>
      <p:ext uri="{BB962C8B-B14F-4D97-AF65-F5344CB8AC3E}">
        <p14:creationId xmlns:p14="http://schemas.microsoft.com/office/powerpoint/2010/main" val="2340938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27</a:t>
            </a:fld>
            <a:endParaRPr lang="en-US" dirty="0"/>
          </a:p>
        </p:txBody>
      </p:sp>
    </p:spTree>
    <p:extLst>
      <p:ext uri="{BB962C8B-B14F-4D97-AF65-F5344CB8AC3E}">
        <p14:creationId xmlns:p14="http://schemas.microsoft.com/office/powerpoint/2010/main" val="4194108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28</a:t>
            </a:fld>
            <a:endParaRPr lang="en-US" dirty="0"/>
          </a:p>
        </p:txBody>
      </p:sp>
    </p:spTree>
    <p:extLst>
      <p:ext uri="{BB962C8B-B14F-4D97-AF65-F5344CB8AC3E}">
        <p14:creationId xmlns:p14="http://schemas.microsoft.com/office/powerpoint/2010/main" val="2455480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29</a:t>
            </a:fld>
            <a:endParaRPr lang="en-US" dirty="0"/>
          </a:p>
        </p:txBody>
      </p:sp>
    </p:spTree>
    <p:extLst>
      <p:ext uri="{BB962C8B-B14F-4D97-AF65-F5344CB8AC3E}">
        <p14:creationId xmlns:p14="http://schemas.microsoft.com/office/powerpoint/2010/main" val="419410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 current issue is:</a:t>
            </a:r>
          </a:p>
          <a:p>
            <a:pPr marL="623495" lvl="1" indent="-170044">
              <a:buFont typeface="Arial" panose="020B0604020202020204" pitchFamily="34" charset="0"/>
              <a:buChar char="•"/>
            </a:pPr>
            <a:r>
              <a:rPr lang="en-GB" dirty="0"/>
              <a:t>The current range of services are fragmented and they are not centred on primary care.  Therefore, when a patient presents to their GP there is little knowledge or training about the services that are available, making it difficult to access from the consulting room.  Where there are Community Link Workers and social prescribing programmes operating in Birmingham, the services have been developed to deal with a particular need and not to create a whole system solution.</a:t>
            </a:r>
          </a:p>
          <a:p>
            <a:pPr marL="623495" lvl="1" indent="-170044">
              <a:buFont typeface="Arial" panose="020B0604020202020204" pitchFamily="34" charset="0"/>
              <a:buChar char="•"/>
            </a:pPr>
            <a:r>
              <a:rPr lang="en-GB" dirty="0"/>
              <a:t>It is difficult to evaluate, monitor and measure the effectiveness of what is currently happening due to the system being so fragmented and been operated by so many different organisations, this is an issue when attempting to develop a system wide approach.</a:t>
            </a:r>
          </a:p>
          <a:p>
            <a:pPr marL="170044" indent="-170044">
              <a:buFont typeface="Arial" panose="020B0604020202020204" pitchFamily="34" charset="0"/>
              <a:buChar char="•"/>
            </a:pPr>
            <a:endParaRPr lang="en-GB" dirty="0"/>
          </a:p>
          <a:p>
            <a:pPr marL="170044" indent="-170044">
              <a:buFont typeface="Arial" panose="020B0604020202020204" pitchFamily="34" charset="0"/>
              <a:buChar char="•"/>
            </a:pPr>
            <a:r>
              <a:rPr lang="en-GB" dirty="0"/>
              <a:t>Later on in the presentation –  will be sharing  what some of the different models of social prescribing schemes look like. You will also see how the models can be adapted to target </a:t>
            </a:r>
            <a:r>
              <a:rPr lang="en-GB" b="1" dirty="0"/>
              <a:t>your local priorities within your localities</a:t>
            </a:r>
            <a:r>
              <a:rPr lang="en-GB" dirty="0"/>
              <a:t>.  The key to all of this is us, the </a:t>
            </a:r>
            <a:r>
              <a:rPr lang="en-GB" b="1" dirty="0"/>
              <a:t>GPs  to be working in partnership </a:t>
            </a:r>
            <a:r>
              <a:rPr lang="en-GB" dirty="0"/>
              <a:t>with our allocated Health &amp; Wellbeing Partner.  Health Exchange bring with them a wealth of experience and expertise in this area.</a:t>
            </a:r>
          </a:p>
          <a:p>
            <a:pPr marL="170044" indent="-170044">
              <a:buFont typeface="Arial" panose="020B0604020202020204" pitchFamily="34" charset="0"/>
              <a:buChar char="•"/>
            </a:pPr>
            <a:r>
              <a:rPr lang="en-GB" dirty="0"/>
              <a:t>Experience suggests that social prescribing schemes can become popular very quickly.  It’s important to ensure that local community services are ready for the likely increase in the take-up of their services.  This means ensuring that they are properly supported, resourced and able to meet increasing need.  This is where working in partnership with Health Exchange is important.</a:t>
            </a:r>
          </a:p>
          <a:p>
            <a:r>
              <a:rPr lang="en-GB" dirty="0"/>
              <a:t>Would like to now pass on to onto Jennifer, Chloe and Lisa who are going to tell us about Health Exchange and the scheme.</a:t>
            </a:r>
          </a:p>
        </p:txBody>
      </p:sp>
      <p:sp>
        <p:nvSpPr>
          <p:cNvPr id="4" name="Slide Number Placeholder 3"/>
          <p:cNvSpPr>
            <a:spLocks noGrp="1"/>
          </p:cNvSpPr>
          <p:nvPr>
            <p:ph type="sldNum" sz="quarter" idx="10"/>
          </p:nvPr>
        </p:nvSpPr>
        <p:spPr/>
        <p:txBody>
          <a:bodyPr/>
          <a:lstStyle/>
          <a:p>
            <a:fld id="{EB7BA114-C786-4DC8-A857-543B2FB6925B}" type="slidenum">
              <a:rPr lang="en-US" smtClean="0"/>
              <a:t>3</a:t>
            </a:fld>
            <a:endParaRPr lang="en-US" dirty="0"/>
          </a:p>
        </p:txBody>
      </p:sp>
    </p:spTree>
    <p:extLst>
      <p:ext uri="{BB962C8B-B14F-4D97-AF65-F5344CB8AC3E}">
        <p14:creationId xmlns:p14="http://schemas.microsoft.com/office/powerpoint/2010/main" val="1678674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30</a:t>
            </a:fld>
            <a:endParaRPr lang="en-US" dirty="0"/>
          </a:p>
        </p:txBody>
      </p:sp>
    </p:spTree>
    <p:extLst>
      <p:ext uri="{BB962C8B-B14F-4D97-AF65-F5344CB8AC3E}">
        <p14:creationId xmlns:p14="http://schemas.microsoft.com/office/powerpoint/2010/main" val="70685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4</a:t>
            </a:fld>
            <a:endParaRPr lang="en-US" dirty="0"/>
          </a:p>
        </p:txBody>
      </p:sp>
    </p:spTree>
    <p:extLst>
      <p:ext uri="{BB962C8B-B14F-4D97-AF65-F5344CB8AC3E}">
        <p14:creationId xmlns:p14="http://schemas.microsoft.com/office/powerpoint/2010/main" val="394906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5</a:t>
            </a:fld>
            <a:endParaRPr lang="en-US" dirty="0"/>
          </a:p>
        </p:txBody>
      </p:sp>
    </p:spTree>
    <p:extLst>
      <p:ext uri="{BB962C8B-B14F-4D97-AF65-F5344CB8AC3E}">
        <p14:creationId xmlns:p14="http://schemas.microsoft.com/office/powerpoint/2010/main" val="176596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6</a:t>
            </a:fld>
            <a:endParaRPr lang="en-US" dirty="0"/>
          </a:p>
        </p:txBody>
      </p:sp>
    </p:spTree>
    <p:extLst>
      <p:ext uri="{BB962C8B-B14F-4D97-AF65-F5344CB8AC3E}">
        <p14:creationId xmlns:p14="http://schemas.microsoft.com/office/powerpoint/2010/main" val="63666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7</a:t>
            </a:fld>
            <a:endParaRPr lang="en-US" dirty="0"/>
          </a:p>
        </p:txBody>
      </p:sp>
    </p:spTree>
    <p:extLst>
      <p:ext uri="{BB962C8B-B14F-4D97-AF65-F5344CB8AC3E}">
        <p14:creationId xmlns:p14="http://schemas.microsoft.com/office/powerpoint/2010/main" val="1028426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7BA114-C786-4DC8-A857-543B2FB6925B}" type="slidenum">
              <a:rPr lang="en-US" smtClean="0"/>
              <a:t>8</a:t>
            </a:fld>
            <a:endParaRPr lang="en-US" dirty="0"/>
          </a:p>
        </p:txBody>
      </p:sp>
    </p:spTree>
    <p:extLst>
      <p:ext uri="{BB962C8B-B14F-4D97-AF65-F5344CB8AC3E}">
        <p14:creationId xmlns:p14="http://schemas.microsoft.com/office/powerpoint/2010/main" val="3358896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1C87F-EECB-4C27-A393-DFDCFEB111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59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87DA41-DF22-4182-9F22-CF707713086E}" type="datetime1">
              <a:rPr lang="en-US" smtClean="0"/>
              <a:t>11/14/2018</a:t>
            </a:fld>
            <a:endParaRPr lang="en-US" dirty="0"/>
          </a:p>
        </p:txBody>
      </p:sp>
      <p:sp>
        <p:nvSpPr>
          <p:cNvPr id="5" name="Footer Placeholder 4"/>
          <p:cNvSpPr>
            <a:spLocks noGrp="1"/>
          </p:cNvSpPr>
          <p:nvPr>
            <p:ph type="ftr" sz="quarter" idx="11"/>
          </p:nvPr>
        </p:nvSpPr>
        <p:spPr/>
        <p:txBody>
          <a:bodyPr/>
          <a:lstStyle/>
          <a:p>
            <a:r>
              <a:rPr lang="en-GB" dirty="0"/>
              <a:t>making life better for patients and practices, improving resilience and efficiencies, creating development opportunities </a:t>
            </a:r>
            <a:endParaRPr lang="en-US" dirty="0"/>
          </a:p>
        </p:txBody>
      </p:sp>
      <p:sp>
        <p:nvSpPr>
          <p:cNvPr id="6" name="Slide Number Placeholder 5"/>
          <p:cNvSpPr>
            <a:spLocks noGrp="1"/>
          </p:cNvSpPr>
          <p:nvPr>
            <p:ph type="sldNum" sz="quarter" idx="12"/>
          </p:nvPr>
        </p:nvSpPr>
        <p:spPr/>
        <p:txBody>
          <a:bodyPr/>
          <a:lstStyle/>
          <a:p>
            <a:fld id="{E6653ED0-19BE-47FE-9D8C-DE03E90065C2}" type="slidenum">
              <a:rPr lang="en-US" smtClean="0"/>
              <a:t>‹#›</a:t>
            </a:fld>
            <a:endParaRPr lang="en-US" dirty="0"/>
          </a:p>
        </p:txBody>
      </p:sp>
    </p:spTree>
    <p:extLst>
      <p:ext uri="{BB962C8B-B14F-4D97-AF65-F5344CB8AC3E}">
        <p14:creationId xmlns:p14="http://schemas.microsoft.com/office/powerpoint/2010/main" val="190483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EDD19-87DB-4E77-9167-52B82BD2FEA7}" type="datetime1">
              <a:rPr lang="en-US" smtClean="0"/>
              <a:t>11/14/2018</a:t>
            </a:fld>
            <a:endParaRPr lang="en-US" dirty="0"/>
          </a:p>
        </p:txBody>
      </p:sp>
      <p:sp>
        <p:nvSpPr>
          <p:cNvPr id="5" name="Footer Placeholder 4"/>
          <p:cNvSpPr>
            <a:spLocks noGrp="1"/>
          </p:cNvSpPr>
          <p:nvPr>
            <p:ph type="ftr" sz="quarter" idx="11"/>
          </p:nvPr>
        </p:nvSpPr>
        <p:spPr/>
        <p:txBody>
          <a:bodyPr/>
          <a:lstStyle/>
          <a:p>
            <a:r>
              <a:rPr lang="en-GB" dirty="0"/>
              <a:t>making life better for patients and practices, improving resilience and efficiencies, creating development opportunities </a:t>
            </a:r>
            <a:endParaRPr lang="en-US" dirty="0"/>
          </a:p>
        </p:txBody>
      </p:sp>
      <p:sp>
        <p:nvSpPr>
          <p:cNvPr id="6" name="Slide Number Placeholder 5"/>
          <p:cNvSpPr>
            <a:spLocks noGrp="1"/>
          </p:cNvSpPr>
          <p:nvPr>
            <p:ph type="sldNum" sz="quarter" idx="12"/>
          </p:nvPr>
        </p:nvSpPr>
        <p:spPr/>
        <p:txBody>
          <a:bodyPr/>
          <a:lstStyle/>
          <a:p>
            <a:fld id="{E6653ED0-19BE-47FE-9D8C-DE03E90065C2}" type="slidenum">
              <a:rPr lang="en-US" smtClean="0"/>
              <a:t>‹#›</a:t>
            </a:fld>
            <a:endParaRPr lang="en-US" dirty="0"/>
          </a:p>
        </p:txBody>
      </p:sp>
    </p:spTree>
    <p:extLst>
      <p:ext uri="{BB962C8B-B14F-4D97-AF65-F5344CB8AC3E}">
        <p14:creationId xmlns:p14="http://schemas.microsoft.com/office/powerpoint/2010/main" val="2843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2074F6-44F2-43DB-8C24-261A9B8915A5}" type="datetime1">
              <a:rPr lang="en-US" smtClean="0"/>
              <a:t>11/14/2018</a:t>
            </a:fld>
            <a:endParaRPr lang="en-US" dirty="0"/>
          </a:p>
        </p:txBody>
      </p:sp>
      <p:sp>
        <p:nvSpPr>
          <p:cNvPr id="5" name="Footer Placeholder 4"/>
          <p:cNvSpPr>
            <a:spLocks noGrp="1"/>
          </p:cNvSpPr>
          <p:nvPr>
            <p:ph type="ftr" sz="quarter" idx="11"/>
          </p:nvPr>
        </p:nvSpPr>
        <p:spPr/>
        <p:txBody>
          <a:bodyPr/>
          <a:lstStyle/>
          <a:p>
            <a:r>
              <a:rPr lang="en-GB" dirty="0"/>
              <a:t>making life better for patients and practices, improving resilience and efficiencies, creating development opportunities </a:t>
            </a:r>
            <a:endParaRPr lang="en-US" dirty="0"/>
          </a:p>
        </p:txBody>
      </p:sp>
      <p:sp>
        <p:nvSpPr>
          <p:cNvPr id="6" name="Slide Number Placeholder 5"/>
          <p:cNvSpPr>
            <a:spLocks noGrp="1"/>
          </p:cNvSpPr>
          <p:nvPr>
            <p:ph type="sldNum" sz="quarter" idx="12"/>
          </p:nvPr>
        </p:nvSpPr>
        <p:spPr/>
        <p:txBody>
          <a:bodyPr/>
          <a:lstStyle/>
          <a:p>
            <a:fld id="{E6653ED0-19BE-47FE-9D8C-DE03E90065C2}" type="slidenum">
              <a:rPr lang="en-US" smtClean="0"/>
              <a:t>‹#›</a:t>
            </a:fld>
            <a:endParaRPr lang="en-US" dirty="0"/>
          </a:p>
        </p:txBody>
      </p:sp>
    </p:spTree>
    <p:extLst>
      <p:ext uri="{BB962C8B-B14F-4D97-AF65-F5344CB8AC3E}">
        <p14:creationId xmlns:p14="http://schemas.microsoft.com/office/powerpoint/2010/main" val="1147944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382F5D1-20ED-4BCB-8764-8F596840D530}" type="datetimeFigureOut">
              <a:rPr lang="en-GB" smtClean="0"/>
              <a:t>14/11/2018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D7DCDA9-CAFB-4954-AABB-D3DE6385F3E2}" type="slidenum">
              <a:rPr lang="en-GB" smtClean="0"/>
              <a:t>‹#›</a:t>
            </a:fld>
            <a:endParaRPr lang="en-GB" dirty="0"/>
          </a:p>
        </p:txBody>
      </p:sp>
    </p:spTree>
    <p:extLst>
      <p:ext uri="{BB962C8B-B14F-4D97-AF65-F5344CB8AC3E}">
        <p14:creationId xmlns:p14="http://schemas.microsoft.com/office/powerpoint/2010/main" val="167130910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82F5D1-20ED-4BCB-8764-8F596840D530}" type="datetimeFigureOut">
              <a:rPr lang="en-GB" smtClean="0"/>
              <a:t>14/11/2018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D7DCDA9-CAFB-4954-AABB-D3DE6385F3E2}" type="slidenum">
              <a:rPr lang="en-GB" smtClean="0"/>
              <a:t>‹#›</a:t>
            </a:fld>
            <a:endParaRPr lang="en-GB" dirty="0"/>
          </a:p>
        </p:txBody>
      </p:sp>
      <p:pic>
        <p:nvPicPr>
          <p:cNvPr id="8"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6059" y="5462649"/>
            <a:ext cx="5669291" cy="1258827"/>
          </a:xfrm>
          <a:prstGeom prst="rect">
            <a:avLst/>
          </a:prstGeom>
        </p:spPr>
      </p:pic>
    </p:spTree>
    <p:extLst>
      <p:ext uri="{BB962C8B-B14F-4D97-AF65-F5344CB8AC3E}">
        <p14:creationId xmlns:p14="http://schemas.microsoft.com/office/powerpoint/2010/main" val="4053187251"/>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2F5D1-20ED-4BCB-8764-8F596840D530}" type="datetimeFigureOut">
              <a:rPr lang="en-GB" smtClean="0"/>
              <a:t>14/11/2018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D7DCDA9-CAFB-4954-AABB-D3DE6385F3E2}" type="slidenum">
              <a:rPr lang="en-GB" smtClean="0"/>
              <a:t>‹#›</a:t>
            </a:fld>
            <a:endParaRPr lang="en-GB" dirty="0"/>
          </a:p>
        </p:txBody>
      </p:sp>
    </p:spTree>
    <p:extLst>
      <p:ext uri="{BB962C8B-B14F-4D97-AF65-F5344CB8AC3E}">
        <p14:creationId xmlns:p14="http://schemas.microsoft.com/office/powerpoint/2010/main" val="127111528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382F5D1-20ED-4BCB-8764-8F596840D530}" type="datetimeFigureOut">
              <a:rPr lang="en-GB" smtClean="0"/>
              <a:t>14/11/2018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D7DCDA9-CAFB-4954-AABB-D3DE6385F3E2}" type="slidenum">
              <a:rPr lang="en-GB" smtClean="0"/>
              <a:t>‹#›</a:t>
            </a:fld>
            <a:endParaRPr lang="en-GB" dirty="0"/>
          </a:p>
        </p:txBody>
      </p:sp>
    </p:spTree>
    <p:extLst>
      <p:ext uri="{BB962C8B-B14F-4D97-AF65-F5344CB8AC3E}">
        <p14:creationId xmlns:p14="http://schemas.microsoft.com/office/powerpoint/2010/main" val="119121182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382F5D1-20ED-4BCB-8764-8F596840D530}" type="datetimeFigureOut">
              <a:rPr lang="en-GB" smtClean="0"/>
              <a:t>14/11/2018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D7DCDA9-CAFB-4954-AABB-D3DE6385F3E2}" type="slidenum">
              <a:rPr lang="en-GB" smtClean="0"/>
              <a:t>‹#›</a:t>
            </a:fld>
            <a:endParaRPr lang="en-GB" dirty="0"/>
          </a:p>
        </p:txBody>
      </p:sp>
    </p:spTree>
    <p:extLst>
      <p:ext uri="{BB962C8B-B14F-4D97-AF65-F5344CB8AC3E}">
        <p14:creationId xmlns:p14="http://schemas.microsoft.com/office/powerpoint/2010/main" val="305957568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82F5D1-20ED-4BCB-8764-8F596840D530}" type="datetimeFigureOut">
              <a:rPr lang="en-GB" smtClean="0"/>
              <a:t>14/11/2018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D7DCDA9-CAFB-4954-AABB-D3DE6385F3E2}" type="slidenum">
              <a:rPr lang="en-GB" smtClean="0"/>
              <a:t>‹#›</a:t>
            </a:fld>
            <a:endParaRPr lang="en-GB" dirty="0"/>
          </a:p>
        </p:txBody>
      </p:sp>
    </p:spTree>
    <p:extLst>
      <p:ext uri="{BB962C8B-B14F-4D97-AF65-F5344CB8AC3E}">
        <p14:creationId xmlns:p14="http://schemas.microsoft.com/office/powerpoint/2010/main" val="138992188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2F5D1-20ED-4BCB-8764-8F596840D530}" type="datetimeFigureOut">
              <a:rPr lang="en-GB" smtClean="0"/>
              <a:t>14/11/2018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D7DCDA9-CAFB-4954-AABB-D3DE6385F3E2}" type="slidenum">
              <a:rPr lang="en-GB" smtClean="0"/>
              <a:t>‹#›</a:t>
            </a:fld>
            <a:endParaRPr lang="en-GB" dirty="0"/>
          </a:p>
        </p:txBody>
      </p:sp>
    </p:spTree>
    <p:extLst>
      <p:ext uri="{BB962C8B-B14F-4D97-AF65-F5344CB8AC3E}">
        <p14:creationId xmlns:p14="http://schemas.microsoft.com/office/powerpoint/2010/main" val="4031320819"/>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82F5D1-20ED-4BCB-8764-8F596840D530}" type="datetimeFigureOut">
              <a:rPr lang="en-GB" smtClean="0"/>
              <a:t>14/11/2018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D7DCDA9-CAFB-4954-AABB-D3DE6385F3E2}" type="slidenum">
              <a:rPr lang="en-GB" smtClean="0"/>
              <a:t>‹#›</a:t>
            </a:fld>
            <a:endParaRPr lang="en-GB" dirty="0"/>
          </a:p>
        </p:txBody>
      </p:sp>
    </p:spTree>
    <p:extLst>
      <p:ext uri="{BB962C8B-B14F-4D97-AF65-F5344CB8AC3E}">
        <p14:creationId xmlns:p14="http://schemas.microsoft.com/office/powerpoint/2010/main" val="262466645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A718E4-1430-4725-87F7-C77C5AC46A8C}" type="datetime1">
              <a:rPr lang="en-US" smtClean="0"/>
              <a:t>11/14/2018</a:t>
            </a:fld>
            <a:endParaRPr lang="en-US" dirty="0"/>
          </a:p>
        </p:txBody>
      </p:sp>
      <p:sp>
        <p:nvSpPr>
          <p:cNvPr id="5" name="Footer Placeholder 4"/>
          <p:cNvSpPr>
            <a:spLocks noGrp="1"/>
          </p:cNvSpPr>
          <p:nvPr>
            <p:ph type="ftr" sz="quarter" idx="11"/>
          </p:nvPr>
        </p:nvSpPr>
        <p:spPr/>
        <p:txBody>
          <a:bodyPr/>
          <a:lstStyle/>
          <a:p>
            <a:r>
              <a:rPr lang="en-GB" dirty="0"/>
              <a:t>making life better for patients and practices, improving resilience and efficiencies, creating development opportunities </a:t>
            </a:r>
            <a:endParaRPr lang="en-US" dirty="0"/>
          </a:p>
        </p:txBody>
      </p:sp>
      <p:sp>
        <p:nvSpPr>
          <p:cNvPr id="6" name="Slide Number Placeholder 5"/>
          <p:cNvSpPr>
            <a:spLocks noGrp="1"/>
          </p:cNvSpPr>
          <p:nvPr>
            <p:ph type="sldNum" sz="quarter" idx="12"/>
          </p:nvPr>
        </p:nvSpPr>
        <p:spPr/>
        <p:txBody>
          <a:bodyPr/>
          <a:lstStyle/>
          <a:p>
            <a:fld id="{E6653ED0-19BE-47FE-9D8C-DE03E90065C2}" type="slidenum">
              <a:rPr lang="en-US" smtClean="0"/>
              <a:t>‹#›</a:t>
            </a:fld>
            <a:endParaRPr lang="en-US" dirty="0"/>
          </a:p>
        </p:txBody>
      </p:sp>
    </p:spTree>
    <p:extLst>
      <p:ext uri="{BB962C8B-B14F-4D97-AF65-F5344CB8AC3E}">
        <p14:creationId xmlns:p14="http://schemas.microsoft.com/office/powerpoint/2010/main" val="3447092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82F5D1-20ED-4BCB-8764-8F596840D530}" type="datetimeFigureOut">
              <a:rPr lang="en-GB" smtClean="0"/>
              <a:t>14/11/2018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D7DCDA9-CAFB-4954-AABB-D3DE6385F3E2}" type="slidenum">
              <a:rPr lang="en-GB" smtClean="0"/>
              <a:t>‹#›</a:t>
            </a:fld>
            <a:endParaRPr lang="en-GB" dirty="0"/>
          </a:p>
        </p:txBody>
      </p:sp>
    </p:spTree>
    <p:extLst>
      <p:ext uri="{BB962C8B-B14F-4D97-AF65-F5344CB8AC3E}">
        <p14:creationId xmlns:p14="http://schemas.microsoft.com/office/powerpoint/2010/main" val="1413407117"/>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82F5D1-20ED-4BCB-8764-8F596840D530}" type="datetimeFigureOut">
              <a:rPr lang="en-GB" smtClean="0"/>
              <a:t>14/11/2018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D7DCDA9-CAFB-4954-AABB-D3DE6385F3E2}" type="slidenum">
              <a:rPr lang="en-GB" smtClean="0"/>
              <a:t>‹#›</a:t>
            </a:fld>
            <a:endParaRPr lang="en-GB" dirty="0"/>
          </a:p>
        </p:txBody>
      </p:sp>
    </p:spTree>
    <p:extLst>
      <p:ext uri="{BB962C8B-B14F-4D97-AF65-F5344CB8AC3E}">
        <p14:creationId xmlns:p14="http://schemas.microsoft.com/office/powerpoint/2010/main" val="150091942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82F5D1-20ED-4BCB-8764-8F596840D530}" type="datetimeFigureOut">
              <a:rPr lang="en-GB" smtClean="0"/>
              <a:t>14/11/2018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D7DCDA9-CAFB-4954-AABB-D3DE6385F3E2}" type="slidenum">
              <a:rPr lang="en-GB" smtClean="0"/>
              <a:t>‹#›</a:t>
            </a:fld>
            <a:endParaRPr lang="en-GB" dirty="0"/>
          </a:p>
        </p:txBody>
      </p:sp>
    </p:spTree>
    <p:extLst>
      <p:ext uri="{BB962C8B-B14F-4D97-AF65-F5344CB8AC3E}">
        <p14:creationId xmlns:p14="http://schemas.microsoft.com/office/powerpoint/2010/main" val="308632565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113057-C271-4AE3-84CC-8265ECB1C5E6}" type="datetime1">
              <a:rPr lang="en-US" smtClean="0"/>
              <a:t>11/14/2018</a:t>
            </a:fld>
            <a:endParaRPr lang="en-US" dirty="0"/>
          </a:p>
        </p:txBody>
      </p:sp>
      <p:sp>
        <p:nvSpPr>
          <p:cNvPr id="5" name="Footer Placeholder 4"/>
          <p:cNvSpPr>
            <a:spLocks noGrp="1"/>
          </p:cNvSpPr>
          <p:nvPr>
            <p:ph type="ftr" sz="quarter" idx="11"/>
          </p:nvPr>
        </p:nvSpPr>
        <p:spPr/>
        <p:txBody>
          <a:bodyPr/>
          <a:lstStyle/>
          <a:p>
            <a:r>
              <a:rPr lang="en-GB" dirty="0"/>
              <a:t>making life better for patients and practices, improving resilience and efficiencies, creating development opportunities </a:t>
            </a:r>
            <a:endParaRPr lang="en-US" dirty="0"/>
          </a:p>
        </p:txBody>
      </p:sp>
      <p:sp>
        <p:nvSpPr>
          <p:cNvPr id="6" name="Slide Number Placeholder 5"/>
          <p:cNvSpPr>
            <a:spLocks noGrp="1"/>
          </p:cNvSpPr>
          <p:nvPr>
            <p:ph type="sldNum" sz="quarter" idx="12"/>
          </p:nvPr>
        </p:nvSpPr>
        <p:spPr/>
        <p:txBody>
          <a:bodyPr/>
          <a:lstStyle/>
          <a:p>
            <a:fld id="{E6653ED0-19BE-47FE-9D8C-DE03E90065C2}" type="slidenum">
              <a:rPr lang="en-US" smtClean="0"/>
              <a:t>‹#›</a:t>
            </a:fld>
            <a:endParaRPr lang="en-US" dirty="0"/>
          </a:p>
        </p:txBody>
      </p:sp>
    </p:spTree>
    <p:extLst>
      <p:ext uri="{BB962C8B-B14F-4D97-AF65-F5344CB8AC3E}">
        <p14:creationId xmlns:p14="http://schemas.microsoft.com/office/powerpoint/2010/main" val="183669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FF8275-9939-4B68-9AA6-A88A1439AD22}" type="datetime1">
              <a:rPr lang="en-US" smtClean="0"/>
              <a:t>11/14/2018</a:t>
            </a:fld>
            <a:endParaRPr lang="en-US" dirty="0"/>
          </a:p>
        </p:txBody>
      </p:sp>
      <p:sp>
        <p:nvSpPr>
          <p:cNvPr id="6" name="Footer Placeholder 5"/>
          <p:cNvSpPr>
            <a:spLocks noGrp="1"/>
          </p:cNvSpPr>
          <p:nvPr>
            <p:ph type="ftr" sz="quarter" idx="11"/>
          </p:nvPr>
        </p:nvSpPr>
        <p:spPr/>
        <p:txBody>
          <a:bodyPr/>
          <a:lstStyle/>
          <a:p>
            <a:r>
              <a:rPr lang="en-GB" dirty="0"/>
              <a:t>making life better for patients and practices, improving resilience and efficiencies, creating development opportunities </a:t>
            </a:r>
            <a:endParaRPr lang="en-US" dirty="0"/>
          </a:p>
        </p:txBody>
      </p:sp>
      <p:sp>
        <p:nvSpPr>
          <p:cNvPr id="7" name="Slide Number Placeholder 6"/>
          <p:cNvSpPr>
            <a:spLocks noGrp="1"/>
          </p:cNvSpPr>
          <p:nvPr>
            <p:ph type="sldNum" sz="quarter" idx="12"/>
          </p:nvPr>
        </p:nvSpPr>
        <p:spPr/>
        <p:txBody>
          <a:bodyPr/>
          <a:lstStyle/>
          <a:p>
            <a:fld id="{E6653ED0-19BE-47FE-9D8C-DE03E90065C2}" type="slidenum">
              <a:rPr lang="en-US" smtClean="0"/>
              <a:t>‹#›</a:t>
            </a:fld>
            <a:endParaRPr lang="en-US" dirty="0"/>
          </a:p>
        </p:txBody>
      </p:sp>
    </p:spTree>
    <p:extLst>
      <p:ext uri="{BB962C8B-B14F-4D97-AF65-F5344CB8AC3E}">
        <p14:creationId xmlns:p14="http://schemas.microsoft.com/office/powerpoint/2010/main" val="9905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7A888A-1A88-4324-993E-ECBBBC536703}" type="datetime1">
              <a:rPr lang="en-US" smtClean="0"/>
              <a:t>11/14/2018</a:t>
            </a:fld>
            <a:endParaRPr lang="en-US" dirty="0"/>
          </a:p>
        </p:txBody>
      </p:sp>
      <p:sp>
        <p:nvSpPr>
          <p:cNvPr id="8" name="Footer Placeholder 7"/>
          <p:cNvSpPr>
            <a:spLocks noGrp="1"/>
          </p:cNvSpPr>
          <p:nvPr>
            <p:ph type="ftr" sz="quarter" idx="11"/>
          </p:nvPr>
        </p:nvSpPr>
        <p:spPr/>
        <p:txBody>
          <a:bodyPr/>
          <a:lstStyle/>
          <a:p>
            <a:r>
              <a:rPr lang="en-GB" dirty="0"/>
              <a:t>making life better for patients and practices, improving resilience and efficiencies, creating development opportunities </a:t>
            </a:r>
            <a:endParaRPr lang="en-US" dirty="0"/>
          </a:p>
        </p:txBody>
      </p:sp>
      <p:sp>
        <p:nvSpPr>
          <p:cNvPr id="9" name="Slide Number Placeholder 8"/>
          <p:cNvSpPr>
            <a:spLocks noGrp="1"/>
          </p:cNvSpPr>
          <p:nvPr>
            <p:ph type="sldNum" sz="quarter" idx="12"/>
          </p:nvPr>
        </p:nvSpPr>
        <p:spPr/>
        <p:txBody>
          <a:bodyPr/>
          <a:lstStyle/>
          <a:p>
            <a:fld id="{E6653ED0-19BE-47FE-9D8C-DE03E90065C2}" type="slidenum">
              <a:rPr lang="en-US" smtClean="0"/>
              <a:t>‹#›</a:t>
            </a:fld>
            <a:endParaRPr lang="en-US" dirty="0"/>
          </a:p>
        </p:txBody>
      </p:sp>
    </p:spTree>
    <p:extLst>
      <p:ext uri="{BB962C8B-B14F-4D97-AF65-F5344CB8AC3E}">
        <p14:creationId xmlns:p14="http://schemas.microsoft.com/office/powerpoint/2010/main" val="13896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861AB0-AE70-4A75-94CC-8E2A16BD5761}" type="datetime1">
              <a:rPr lang="en-US" smtClean="0"/>
              <a:t>11/14/2018</a:t>
            </a:fld>
            <a:endParaRPr lang="en-US" dirty="0"/>
          </a:p>
        </p:txBody>
      </p:sp>
      <p:sp>
        <p:nvSpPr>
          <p:cNvPr id="4" name="Footer Placeholder 3"/>
          <p:cNvSpPr>
            <a:spLocks noGrp="1"/>
          </p:cNvSpPr>
          <p:nvPr>
            <p:ph type="ftr" sz="quarter" idx="11"/>
          </p:nvPr>
        </p:nvSpPr>
        <p:spPr/>
        <p:txBody>
          <a:bodyPr/>
          <a:lstStyle/>
          <a:p>
            <a:r>
              <a:rPr lang="en-GB" dirty="0"/>
              <a:t>making life better for patients and practices, improving resilience and efficiencies, creating development opportunities </a:t>
            </a:r>
            <a:endParaRPr lang="en-US" dirty="0"/>
          </a:p>
        </p:txBody>
      </p:sp>
      <p:sp>
        <p:nvSpPr>
          <p:cNvPr id="5" name="Slide Number Placeholder 4"/>
          <p:cNvSpPr>
            <a:spLocks noGrp="1"/>
          </p:cNvSpPr>
          <p:nvPr>
            <p:ph type="sldNum" sz="quarter" idx="12"/>
          </p:nvPr>
        </p:nvSpPr>
        <p:spPr/>
        <p:txBody>
          <a:bodyPr/>
          <a:lstStyle/>
          <a:p>
            <a:fld id="{E6653ED0-19BE-47FE-9D8C-DE03E90065C2}" type="slidenum">
              <a:rPr lang="en-US" smtClean="0"/>
              <a:t>‹#›</a:t>
            </a:fld>
            <a:endParaRPr lang="en-US" dirty="0"/>
          </a:p>
        </p:txBody>
      </p:sp>
    </p:spTree>
    <p:extLst>
      <p:ext uri="{BB962C8B-B14F-4D97-AF65-F5344CB8AC3E}">
        <p14:creationId xmlns:p14="http://schemas.microsoft.com/office/powerpoint/2010/main" val="213701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77717-B09A-469E-8B74-10C4CFCD08C8}" type="datetime1">
              <a:rPr lang="en-US" smtClean="0"/>
              <a:t>11/14/2018</a:t>
            </a:fld>
            <a:endParaRPr lang="en-US" dirty="0"/>
          </a:p>
        </p:txBody>
      </p:sp>
      <p:sp>
        <p:nvSpPr>
          <p:cNvPr id="3" name="Footer Placeholder 2"/>
          <p:cNvSpPr>
            <a:spLocks noGrp="1"/>
          </p:cNvSpPr>
          <p:nvPr>
            <p:ph type="ftr" sz="quarter" idx="11"/>
          </p:nvPr>
        </p:nvSpPr>
        <p:spPr/>
        <p:txBody>
          <a:bodyPr/>
          <a:lstStyle/>
          <a:p>
            <a:r>
              <a:rPr lang="en-GB" dirty="0"/>
              <a:t>making life better for patients and practices, improving resilience and efficiencies, creating development opportunities </a:t>
            </a:r>
            <a:endParaRPr lang="en-US" dirty="0"/>
          </a:p>
        </p:txBody>
      </p:sp>
      <p:sp>
        <p:nvSpPr>
          <p:cNvPr id="4" name="Slide Number Placeholder 3"/>
          <p:cNvSpPr>
            <a:spLocks noGrp="1"/>
          </p:cNvSpPr>
          <p:nvPr>
            <p:ph type="sldNum" sz="quarter" idx="12"/>
          </p:nvPr>
        </p:nvSpPr>
        <p:spPr/>
        <p:txBody>
          <a:bodyPr/>
          <a:lstStyle/>
          <a:p>
            <a:fld id="{E6653ED0-19BE-47FE-9D8C-DE03E90065C2}" type="slidenum">
              <a:rPr lang="en-US" smtClean="0"/>
              <a:t>‹#›</a:t>
            </a:fld>
            <a:endParaRPr lang="en-US" dirty="0"/>
          </a:p>
        </p:txBody>
      </p:sp>
    </p:spTree>
    <p:extLst>
      <p:ext uri="{BB962C8B-B14F-4D97-AF65-F5344CB8AC3E}">
        <p14:creationId xmlns:p14="http://schemas.microsoft.com/office/powerpoint/2010/main" val="2886394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268BCC-FE76-4CEE-AE0F-F6949B62CF91}" type="datetime1">
              <a:rPr lang="en-US" smtClean="0"/>
              <a:t>11/14/2018</a:t>
            </a:fld>
            <a:endParaRPr lang="en-US" dirty="0"/>
          </a:p>
        </p:txBody>
      </p:sp>
      <p:sp>
        <p:nvSpPr>
          <p:cNvPr id="6" name="Footer Placeholder 5"/>
          <p:cNvSpPr>
            <a:spLocks noGrp="1"/>
          </p:cNvSpPr>
          <p:nvPr>
            <p:ph type="ftr" sz="quarter" idx="11"/>
          </p:nvPr>
        </p:nvSpPr>
        <p:spPr/>
        <p:txBody>
          <a:bodyPr/>
          <a:lstStyle/>
          <a:p>
            <a:r>
              <a:rPr lang="en-GB" dirty="0"/>
              <a:t>making life better for patients and practices, improving resilience and efficiencies, creating development opportunities </a:t>
            </a:r>
            <a:endParaRPr lang="en-US" dirty="0"/>
          </a:p>
        </p:txBody>
      </p:sp>
      <p:sp>
        <p:nvSpPr>
          <p:cNvPr id="7" name="Slide Number Placeholder 6"/>
          <p:cNvSpPr>
            <a:spLocks noGrp="1"/>
          </p:cNvSpPr>
          <p:nvPr>
            <p:ph type="sldNum" sz="quarter" idx="12"/>
          </p:nvPr>
        </p:nvSpPr>
        <p:spPr/>
        <p:txBody>
          <a:bodyPr/>
          <a:lstStyle/>
          <a:p>
            <a:fld id="{E6653ED0-19BE-47FE-9D8C-DE03E90065C2}" type="slidenum">
              <a:rPr lang="en-US" smtClean="0"/>
              <a:t>‹#›</a:t>
            </a:fld>
            <a:endParaRPr lang="en-US" dirty="0"/>
          </a:p>
        </p:txBody>
      </p:sp>
    </p:spTree>
    <p:extLst>
      <p:ext uri="{BB962C8B-B14F-4D97-AF65-F5344CB8AC3E}">
        <p14:creationId xmlns:p14="http://schemas.microsoft.com/office/powerpoint/2010/main" val="1560845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84786B-5765-4F75-99C2-A249000C7612}" type="datetime1">
              <a:rPr lang="en-US" smtClean="0"/>
              <a:t>11/14/2018</a:t>
            </a:fld>
            <a:endParaRPr lang="en-US" dirty="0"/>
          </a:p>
        </p:txBody>
      </p:sp>
      <p:sp>
        <p:nvSpPr>
          <p:cNvPr id="6" name="Footer Placeholder 5"/>
          <p:cNvSpPr>
            <a:spLocks noGrp="1"/>
          </p:cNvSpPr>
          <p:nvPr>
            <p:ph type="ftr" sz="quarter" idx="11"/>
          </p:nvPr>
        </p:nvSpPr>
        <p:spPr/>
        <p:txBody>
          <a:bodyPr/>
          <a:lstStyle/>
          <a:p>
            <a:r>
              <a:rPr lang="en-GB" dirty="0"/>
              <a:t>making life better for patients and practices, improving resilience and efficiencies, creating development opportunities </a:t>
            </a:r>
            <a:endParaRPr lang="en-US" dirty="0"/>
          </a:p>
        </p:txBody>
      </p:sp>
      <p:sp>
        <p:nvSpPr>
          <p:cNvPr id="7" name="Slide Number Placeholder 6"/>
          <p:cNvSpPr>
            <a:spLocks noGrp="1"/>
          </p:cNvSpPr>
          <p:nvPr>
            <p:ph type="sldNum" sz="quarter" idx="12"/>
          </p:nvPr>
        </p:nvSpPr>
        <p:spPr/>
        <p:txBody>
          <a:bodyPr/>
          <a:lstStyle/>
          <a:p>
            <a:fld id="{E6653ED0-19BE-47FE-9D8C-DE03E90065C2}" type="slidenum">
              <a:rPr lang="en-US" smtClean="0"/>
              <a:t>‹#›</a:t>
            </a:fld>
            <a:endParaRPr lang="en-US" dirty="0"/>
          </a:p>
        </p:txBody>
      </p:sp>
    </p:spTree>
    <p:extLst>
      <p:ext uri="{BB962C8B-B14F-4D97-AF65-F5344CB8AC3E}">
        <p14:creationId xmlns:p14="http://schemas.microsoft.com/office/powerpoint/2010/main" val="413580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13E54-783F-4243-816A-500619014CDA}" type="datetime1">
              <a:rPr lang="en-US" smtClean="0"/>
              <a:t>11/14/2018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making life better for patients and practices, improving resilience and efficiencies, creating development opportunities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53ED0-19BE-47FE-9D8C-DE03E90065C2}" type="slidenum">
              <a:rPr lang="en-US" smtClean="0"/>
              <a:t>‹#›</a:t>
            </a:fld>
            <a:endParaRPr lang="en-US" dirty="0"/>
          </a:p>
        </p:txBody>
      </p:sp>
    </p:spTree>
    <p:extLst>
      <p:ext uri="{BB962C8B-B14F-4D97-AF65-F5344CB8AC3E}">
        <p14:creationId xmlns:p14="http://schemas.microsoft.com/office/powerpoint/2010/main" val="104049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82F5D1-20ED-4BCB-8764-8F596840D530}" type="datetimeFigureOut">
              <a:rPr lang="en-GB" smtClean="0"/>
              <a:t>14/11/2018</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7DCDA9-CAFB-4954-AABB-D3DE6385F3E2}" type="slidenum">
              <a:rPr lang="en-GB" smtClean="0"/>
              <a:t>‹#›</a:t>
            </a:fld>
            <a:endParaRPr lang="en-GB" dirty="0"/>
          </a:p>
        </p:txBody>
      </p:sp>
    </p:spTree>
    <p:extLst>
      <p:ext uri="{BB962C8B-B14F-4D97-AF65-F5344CB8AC3E}">
        <p14:creationId xmlns:p14="http://schemas.microsoft.com/office/powerpoint/2010/main" val="1620061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jpe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g"/><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jpeg"/><Relationship Id="rId7" Type="http://schemas.openxmlformats.org/officeDocument/2006/relationships/diagramQuickStyle" Target="../diagrams/quickStyle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jp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jpe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4.jpg"/><Relationship Id="rId9"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image" Target="../media/image9.jpeg"/><Relationship Id="rId5" Type="http://schemas.openxmlformats.org/officeDocument/2006/relationships/diagramLayout" Target="../diagrams/layout1.xml"/><Relationship Id="rId10" Type="http://schemas.openxmlformats.org/officeDocument/2006/relationships/image" Target="../media/image8.jpg"/><Relationship Id="rId4" Type="http://schemas.openxmlformats.org/officeDocument/2006/relationships/diagramData" Target="../diagrams/data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37553-9327-471E-9A64-C96A177E0A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210" y="435533"/>
            <a:ext cx="4573798" cy="936104"/>
          </a:xfrm>
          <a:prstGeom prst="rect">
            <a:avLst/>
          </a:prstGeom>
        </p:spPr>
      </p:pic>
      <p:sp>
        <p:nvSpPr>
          <p:cNvPr id="5" name="Title 4">
            <a:extLst>
              <a:ext uri="{FF2B5EF4-FFF2-40B4-BE49-F238E27FC236}">
                <a16:creationId xmlns:a16="http://schemas.microsoft.com/office/drawing/2014/main" id="{385CD693-0431-45B5-9611-AF8161000533}"/>
              </a:ext>
            </a:extLst>
          </p:cNvPr>
          <p:cNvSpPr>
            <a:spLocks noGrp="1"/>
          </p:cNvSpPr>
          <p:nvPr>
            <p:ph type="ctrTitle"/>
          </p:nvPr>
        </p:nvSpPr>
        <p:spPr>
          <a:xfrm>
            <a:off x="685800" y="3227908"/>
            <a:ext cx="7772400" cy="936104"/>
          </a:xfrm>
        </p:spPr>
        <p:txBody>
          <a:bodyPr>
            <a:normAutofit fontScale="90000"/>
          </a:bodyPr>
          <a:lstStyle/>
          <a:p>
            <a:r>
              <a:rPr lang="en-GB" dirty="0"/>
              <a:t>Working in partnership to deliver Social Prescribing</a:t>
            </a:r>
            <a:br>
              <a:rPr lang="en-GB" dirty="0"/>
            </a:br>
            <a:br>
              <a:rPr lang="en-GB" dirty="0"/>
            </a:br>
            <a:r>
              <a:rPr lang="en-GB" sz="2700" dirty="0"/>
              <a:t>7 November 2018</a:t>
            </a:r>
            <a:br>
              <a:rPr lang="en-GB" sz="3600" b="1" dirty="0">
                <a:solidFill>
                  <a:srgbClr val="FF3399"/>
                </a:solidFill>
              </a:rPr>
            </a:br>
            <a:br>
              <a:rPr lang="en-GB" sz="4000" b="1" dirty="0">
                <a:solidFill>
                  <a:srgbClr val="FF3399"/>
                </a:solidFill>
              </a:rPr>
            </a:br>
            <a:r>
              <a:rPr lang="en-GB" sz="3600" dirty="0"/>
              <a:t> </a:t>
            </a:r>
            <a:br>
              <a:rPr lang="en-GB" sz="3600" dirty="0"/>
            </a:br>
            <a:endParaRPr lang="en-GB" sz="3600" dirty="0"/>
          </a:p>
        </p:txBody>
      </p:sp>
      <p:pic>
        <p:nvPicPr>
          <p:cNvPr id="3" name="Picture 2">
            <a:extLst>
              <a:ext uri="{FF2B5EF4-FFF2-40B4-BE49-F238E27FC236}">
                <a16:creationId xmlns:a16="http://schemas.microsoft.com/office/drawing/2014/main" id="{6EFC8B88-83D9-4018-9D47-3FEA4A5B2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140" y="85762"/>
            <a:ext cx="2533650" cy="1285875"/>
          </a:xfrm>
          <a:prstGeom prst="rect">
            <a:avLst/>
          </a:prstGeom>
        </p:spPr>
      </p:pic>
      <p:sp>
        <p:nvSpPr>
          <p:cNvPr id="7" name="Rectangle 6">
            <a:extLst>
              <a:ext uri="{FF2B5EF4-FFF2-40B4-BE49-F238E27FC236}">
                <a16:creationId xmlns:a16="http://schemas.microsoft.com/office/drawing/2014/main" id="{47EE95EA-8B98-4290-8408-9E1347D3564C}"/>
              </a:ext>
            </a:extLst>
          </p:cNvPr>
          <p:cNvSpPr/>
          <p:nvPr/>
        </p:nvSpPr>
        <p:spPr>
          <a:xfrm>
            <a:off x="296210" y="4132641"/>
            <a:ext cx="7559302" cy="2554545"/>
          </a:xfrm>
          <a:prstGeom prst="rect">
            <a:avLst/>
          </a:prstGeom>
        </p:spPr>
        <p:txBody>
          <a:bodyPr wrap="square">
            <a:spAutoFit/>
          </a:bodyPr>
          <a:lstStyle/>
          <a:p>
            <a:endParaRPr lang="en-GB" sz="2000" dirty="0">
              <a:solidFill>
                <a:srgbClr val="212121"/>
              </a:solidFill>
              <a:latin typeface="&amp;quot"/>
            </a:endParaRPr>
          </a:p>
          <a:p>
            <a:r>
              <a:rPr lang="en-GB" sz="2000" dirty="0"/>
              <a:t>Jennifer Jones Rigby - COO, Health Exchange</a:t>
            </a:r>
          </a:p>
          <a:p>
            <a:endParaRPr lang="en-GB" sz="2000" dirty="0">
              <a:solidFill>
                <a:srgbClr val="212121"/>
              </a:solidFill>
              <a:latin typeface="&amp;quot"/>
            </a:endParaRPr>
          </a:p>
          <a:p>
            <a:r>
              <a:rPr lang="en-GB" sz="2000" dirty="0"/>
              <a:t>Chloe Jennings &amp; Lisa Harland - Health &amp; Wellbeing Partners</a:t>
            </a:r>
          </a:p>
          <a:p>
            <a:endParaRPr lang="en-GB" sz="2000" dirty="0"/>
          </a:p>
          <a:p>
            <a:r>
              <a:rPr lang="en-GB" sz="2000" dirty="0">
                <a:solidFill>
                  <a:srgbClr val="212121"/>
                </a:solidFill>
                <a:latin typeface="&amp;quot"/>
              </a:rPr>
              <a:t>Dr Vish Ratnasuriya - Chair,  Our Health Partnership</a:t>
            </a:r>
          </a:p>
          <a:p>
            <a:endParaRPr lang="en-GB" sz="2000" dirty="0"/>
          </a:p>
          <a:p>
            <a:r>
              <a:rPr lang="en-GB" sz="2000" dirty="0"/>
              <a:t> </a:t>
            </a:r>
          </a:p>
        </p:txBody>
      </p:sp>
    </p:spTree>
    <p:extLst>
      <p:ext uri="{BB962C8B-B14F-4D97-AF65-F5344CB8AC3E}">
        <p14:creationId xmlns:p14="http://schemas.microsoft.com/office/powerpoint/2010/main" val="403823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8"/>
            <a:ext cx="6172200" cy="583574"/>
          </a:xfrm>
        </p:spPr>
        <p:txBody>
          <a:bodyPr>
            <a:noAutofit/>
          </a:bodyPr>
          <a:lstStyle/>
          <a:p>
            <a:r>
              <a:rPr lang="en-GB" sz="3600" dirty="0"/>
              <a:t>About social prescribing</a:t>
            </a:r>
          </a:p>
        </p:txBody>
      </p:sp>
      <p:sp>
        <p:nvSpPr>
          <p:cNvPr id="3" name="Content Placeholder 2"/>
          <p:cNvSpPr>
            <a:spLocks noGrp="1"/>
          </p:cNvSpPr>
          <p:nvPr>
            <p:ph idx="1"/>
          </p:nvPr>
        </p:nvSpPr>
        <p:spPr>
          <a:xfrm>
            <a:off x="3563888" y="1646802"/>
            <a:ext cx="5328592" cy="4230470"/>
          </a:xfrm>
        </p:spPr>
        <p:txBody>
          <a:bodyPr>
            <a:normAutofit fontScale="70000" lnSpcReduction="20000"/>
          </a:bodyPr>
          <a:lstStyle/>
          <a:p>
            <a:r>
              <a:rPr lang="en-GB" sz="2300" dirty="0"/>
              <a:t>Social prescribing creates a formal means of enabling primary care services and other appropriate  frontline providers to refer patients with social, emotional or </a:t>
            </a:r>
            <a:r>
              <a:rPr lang="en-GB" sz="2300" i="1" dirty="0"/>
              <a:t>practical</a:t>
            </a:r>
            <a:r>
              <a:rPr lang="en-GB" sz="2300" dirty="0"/>
              <a:t> needs to a variety of holistic non clinical services (e.g. Make and Taste Community Cooking Programme; Walking for Health Group; Green Gyms / Gardening groups)</a:t>
            </a:r>
          </a:p>
          <a:p>
            <a:r>
              <a:rPr lang="en-GB" sz="2300" dirty="0"/>
              <a:t>Social Prescribing has been recognised as an effective means of meeting the needs of patients due to an enhanced recognition of the social, economic and cultural factors which impact on mental wellbeing. The holistic approach to social prescribing is therefore viewed as an appropriate alternative to medical explanations and treatments of mental distress with outcomes such as:-</a:t>
            </a:r>
          </a:p>
          <a:p>
            <a:pPr lvl="0"/>
            <a:r>
              <a:rPr lang="en-GB" sz="2300" dirty="0"/>
              <a:t>Improving mental health</a:t>
            </a:r>
          </a:p>
          <a:p>
            <a:pPr marL="0" lvl="0" indent="0">
              <a:buNone/>
            </a:pPr>
            <a:r>
              <a:rPr lang="en-GB" sz="2300" dirty="0"/>
              <a:t> </a:t>
            </a:r>
          </a:p>
          <a:p>
            <a:pPr lvl="0"/>
            <a:r>
              <a:rPr lang="en-GB" sz="2300" dirty="0"/>
              <a:t>Improving sense of wellbeing</a:t>
            </a:r>
          </a:p>
          <a:p>
            <a:pPr marL="0" lvl="0" indent="0">
              <a:buNone/>
            </a:pPr>
            <a:endParaRPr lang="en-GB" sz="2300" dirty="0"/>
          </a:p>
          <a:p>
            <a:pPr lvl="0"/>
            <a:r>
              <a:rPr lang="en-GB" sz="2300" dirty="0"/>
              <a:t>Reduced social isolation</a:t>
            </a:r>
          </a:p>
          <a:p>
            <a:pPr marL="0" indent="0" algn="r">
              <a:buNone/>
            </a:pPr>
            <a:r>
              <a:rPr lang="en-GB" sz="1425" dirty="0"/>
              <a:t> </a:t>
            </a:r>
          </a:p>
          <a:p>
            <a:endParaRPr lang="en-GB" dirty="0"/>
          </a:p>
        </p:txBody>
      </p:sp>
    </p:spTree>
    <p:extLst>
      <p:ext uri="{BB962C8B-B14F-4D97-AF65-F5344CB8AC3E}">
        <p14:creationId xmlns:p14="http://schemas.microsoft.com/office/powerpoint/2010/main" val="60380767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533" y="995004"/>
            <a:ext cx="7127875" cy="1102519"/>
          </a:xfrm>
        </p:spPr>
        <p:txBody>
          <a:bodyPr>
            <a:normAutofit fontScale="90000"/>
          </a:bodyPr>
          <a:lstStyle/>
          <a:p>
            <a:r>
              <a:rPr lang="en-GB" dirty="0"/>
              <a:t>Health Exchange</a:t>
            </a:r>
            <a:br>
              <a:rPr lang="en-GB" dirty="0"/>
            </a:br>
            <a:r>
              <a:rPr lang="en-GB" dirty="0"/>
              <a:t>social prescribing in Solihull</a:t>
            </a:r>
          </a:p>
        </p:txBody>
      </p:sp>
      <p:sp>
        <p:nvSpPr>
          <p:cNvPr id="3" name="Subtitle 2"/>
          <p:cNvSpPr>
            <a:spLocks noGrp="1"/>
          </p:cNvSpPr>
          <p:nvPr>
            <p:ph type="subTitle" idx="1"/>
          </p:nvPr>
        </p:nvSpPr>
        <p:spPr>
          <a:xfrm>
            <a:off x="3869922" y="2456892"/>
            <a:ext cx="3738570" cy="1944216"/>
          </a:xfrm>
        </p:spPr>
        <p:txBody>
          <a:bodyPr>
            <a:normAutofit/>
          </a:bodyPr>
          <a:lstStyle/>
          <a:p>
            <a:r>
              <a:rPr lang="en-GB" dirty="0">
                <a:solidFill>
                  <a:srgbClr val="00B0F0"/>
                </a:solidFill>
              </a:rPr>
              <a:t>Linking Primary Care with community agencies that can help meet the psycho-social needs of patients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533" y="1977541"/>
            <a:ext cx="2806478" cy="285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305" y="4653420"/>
            <a:ext cx="2279200" cy="77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2123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06C8-C267-48B7-8EBC-32F34118F689}"/>
              </a:ext>
            </a:extLst>
          </p:cNvPr>
          <p:cNvSpPr>
            <a:spLocks noGrp="1"/>
          </p:cNvSpPr>
          <p:nvPr>
            <p:ph type="title"/>
          </p:nvPr>
        </p:nvSpPr>
        <p:spPr/>
        <p:txBody>
          <a:bodyPr/>
          <a:lstStyle/>
          <a:p>
            <a:r>
              <a:rPr lang="en-GB" dirty="0"/>
              <a:t>Social prescribing something we have been doing for some time</a:t>
            </a:r>
          </a:p>
        </p:txBody>
      </p:sp>
      <p:sp>
        <p:nvSpPr>
          <p:cNvPr id="3" name="Content Placeholder 2">
            <a:extLst>
              <a:ext uri="{FF2B5EF4-FFF2-40B4-BE49-F238E27FC236}">
                <a16:creationId xmlns:a16="http://schemas.microsoft.com/office/drawing/2014/main" id="{2B749BA4-F5E8-4A43-8A9C-A0DF259023DD}"/>
              </a:ext>
            </a:extLst>
          </p:cNvPr>
          <p:cNvSpPr>
            <a:spLocks noGrp="1"/>
          </p:cNvSpPr>
          <p:nvPr>
            <p:ph idx="1"/>
          </p:nvPr>
        </p:nvSpPr>
        <p:spPr>
          <a:xfrm>
            <a:off x="3088204" y="2226469"/>
            <a:ext cx="5427146" cy="3263504"/>
          </a:xfrm>
        </p:spPr>
        <p:txBody>
          <a:bodyPr>
            <a:normAutofit/>
          </a:bodyPr>
          <a:lstStyle/>
          <a:p>
            <a:r>
              <a:rPr lang="en-GB" sz="1600" b="1" dirty="0"/>
              <a:t>Support Plus</a:t>
            </a:r>
          </a:p>
          <a:p>
            <a:pPr marL="0" indent="0">
              <a:buNone/>
            </a:pPr>
            <a:endParaRPr lang="en-GB" sz="1600" b="1" dirty="0"/>
          </a:p>
          <a:p>
            <a:r>
              <a:rPr lang="en-GB" sz="1600" b="1" dirty="0"/>
              <a:t>Quality of Life for Older People</a:t>
            </a:r>
          </a:p>
          <a:p>
            <a:pPr marL="0" indent="0">
              <a:buNone/>
            </a:pPr>
            <a:endParaRPr lang="en-GB" sz="1600" b="1" dirty="0"/>
          </a:p>
          <a:p>
            <a:r>
              <a:rPr lang="en-GB" sz="1600" b="1" dirty="0"/>
              <a:t>Edgbaston Wellbeing Hub</a:t>
            </a:r>
          </a:p>
          <a:p>
            <a:pPr marL="0" indent="0">
              <a:buNone/>
            </a:pPr>
            <a:endParaRPr lang="en-GB" sz="1600" b="1" dirty="0"/>
          </a:p>
          <a:p>
            <a:r>
              <a:rPr lang="en-GB" sz="1600" b="1" dirty="0"/>
              <a:t>Gift Exchange</a:t>
            </a:r>
          </a:p>
          <a:p>
            <a:pPr marL="0" indent="0">
              <a:buNone/>
            </a:pPr>
            <a:endParaRPr lang="en-GB" sz="1600" b="1" dirty="0"/>
          </a:p>
          <a:p>
            <a:r>
              <a:rPr lang="en-GB" sz="1600" b="1" dirty="0"/>
              <a:t>Social Prescribing and Wellbeing Coordinators</a:t>
            </a:r>
          </a:p>
        </p:txBody>
      </p:sp>
    </p:spTree>
    <p:extLst>
      <p:ext uri="{BB962C8B-B14F-4D97-AF65-F5344CB8AC3E}">
        <p14:creationId xmlns:p14="http://schemas.microsoft.com/office/powerpoint/2010/main" val="135999991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4" descr="Peeling potatoes">
            <a:extLst>
              <a:ext uri="{FF2B5EF4-FFF2-40B4-BE49-F238E27FC236}">
                <a16:creationId xmlns:a16="http://schemas.microsoft.com/office/drawing/2014/main" id="{3193E36D-6105-436E-8317-D72BC96084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 y="857257"/>
            <a:ext cx="9144000" cy="5143493"/>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605882"/>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68580" tIns="34290" rIns="68580" bIns="34290" rtlCol="0" anchor="t">
            <a:normAutofit/>
          </a:bodyPr>
          <a:lstStyle/>
          <a:p>
            <a:pPr algn="ctr" defTabSz="685800">
              <a:spcAft>
                <a:spcPts val="750"/>
              </a:spcAft>
              <a:buClr>
                <a:prstClr val="black"/>
              </a:buClr>
              <a:buSzPct val="100000"/>
            </a:pPr>
            <a:endParaRPr lang="en-US" sz="1200" cap="all" dirty="0">
              <a:solidFill>
                <a:prstClr val="black"/>
              </a:solidFill>
              <a:latin typeface="Calibri" panose="020F0502020204030204"/>
            </a:endParaRPr>
          </a:p>
        </p:txBody>
      </p:sp>
      <p:sp>
        <p:nvSpPr>
          <p:cNvPr id="2" name="Title 1">
            <a:extLst>
              <a:ext uri="{FF2B5EF4-FFF2-40B4-BE49-F238E27FC236}">
                <a16:creationId xmlns:a16="http://schemas.microsoft.com/office/drawing/2014/main" id="{7DC26B09-9D96-43C7-8CD2-160B5A6B1B84}"/>
              </a:ext>
            </a:extLst>
          </p:cNvPr>
          <p:cNvSpPr>
            <a:spLocks noGrp="1"/>
          </p:cNvSpPr>
          <p:nvPr>
            <p:ph type="title"/>
          </p:nvPr>
        </p:nvSpPr>
        <p:spPr>
          <a:xfrm>
            <a:off x="532086" y="2292712"/>
            <a:ext cx="3153103" cy="1007066"/>
          </a:xfrm>
        </p:spPr>
        <p:txBody>
          <a:bodyPr>
            <a:normAutofit/>
          </a:bodyPr>
          <a:lstStyle/>
          <a:p>
            <a:pPr algn="ctr"/>
            <a:r>
              <a:rPr lang="en-GB" sz="2700" dirty="0"/>
              <a:t>Mrs Hall</a:t>
            </a: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6010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93637-3AFD-47B4-BE61-54D852E05396}"/>
              </a:ext>
            </a:extLst>
          </p:cNvPr>
          <p:cNvSpPr>
            <a:spLocks noGrp="1"/>
          </p:cNvSpPr>
          <p:nvPr>
            <p:ph idx="1"/>
          </p:nvPr>
        </p:nvSpPr>
        <p:spPr>
          <a:xfrm>
            <a:off x="394137" y="3420430"/>
            <a:ext cx="3444766" cy="1964879"/>
          </a:xfrm>
        </p:spPr>
        <p:txBody>
          <a:bodyPr anchor="ctr">
            <a:normAutofit/>
          </a:bodyPr>
          <a:lstStyle/>
          <a:p>
            <a:pPr fontAlgn="base"/>
            <a:r>
              <a:rPr lang="en-GB" sz="1200" dirty="0"/>
              <a:t>Mrs Hall’s Story – Solihull Social Prescribing</a:t>
            </a:r>
          </a:p>
          <a:p>
            <a:pPr fontAlgn="base"/>
            <a:r>
              <a:rPr lang="en-GB" sz="1200" i="1" dirty="0"/>
              <a:t>“The Social Prescribing service has given me a purpose to my day… I have learned that I am not alone in this world</a:t>
            </a:r>
            <a:r>
              <a:rPr lang="en-GB" sz="1200" dirty="0"/>
              <a:t>.”</a:t>
            </a:r>
          </a:p>
          <a:p>
            <a:pPr fontAlgn="base"/>
            <a:endParaRPr lang="en-GB" sz="1350" dirty="0"/>
          </a:p>
          <a:p>
            <a:pPr fontAlgn="base"/>
            <a:endParaRPr lang="en-GB" sz="1350" dirty="0"/>
          </a:p>
          <a:p>
            <a:pPr fontAlgn="base"/>
            <a:r>
              <a:rPr lang="en-GB" sz="1350" dirty="0"/>
              <a:t> </a:t>
            </a:r>
          </a:p>
          <a:p>
            <a:endParaRPr lang="en-GB" sz="1350" dirty="0"/>
          </a:p>
        </p:txBody>
      </p:sp>
    </p:spTree>
    <p:extLst>
      <p:ext uri="{BB962C8B-B14F-4D97-AF65-F5344CB8AC3E}">
        <p14:creationId xmlns:p14="http://schemas.microsoft.com/office/powerpoint/2010/main" val="135430425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BB93-D505-492A-8B12-0C15C7A0E074}"/>
              </a:ext>
            </a:extLst>
          </p:cNvPr>
          <p:cNvSpPr>
            <a:spLocks noGrp="1"/>
          </p:cNvSpPr>
          <p:nvPr>
            <p:ph type="title"/>
          </p:nvPr>
        </p:nvSpPr>
        <p:spPr>
          <a:xfrm>
            <a:off x="486697" y="1329200"/>
            <a:ext cx="4939868" cy="1257452"/>
          </a:xfrm>
        </p:spPr>
        <p:txBody>
          <a:bodyPr>
            <a:normAutofit/>
          </a:bodyPr>
          <a:lstStyle/>
          <a:p>
            <a:pPr fontAlgn="base"/>
            <a:r>
              <a:rPr lang="en-GB" sz="2325" dirty="0"/>
              <a:t>Mark’s Story – Solihull Social Prescribing</a:t>
            </a:r>
            <a:br>
              <a:rPr lang="en-GB" sz="2325" dirty="0"/>
            </a:br>
            <a:br>
              <a:rPr lang="en-GB" sz="2325" dirty="0"/>
            </a:br>
            <a:endParaRPr lang="en-GB" sz="2325" dirty="0"/>
          </a:p>
        </p:txBody>
      </p:sp>
      <p:sp>
        <p:nvSpPr>
          <p:cNvPr id="3" name="Content Placeholder 2">
            <a:extLst>
              <a:ext uri="{FF2B5EF4-FFF2-40B4-BE49-F238E27FC236}">
                <a16:creationId xmlns:a16="http://schemas.microsoft.com/office/drawing/2014/main" id="{A1B75B46-CDEA-42CE-B300-4846E5DDB15A}"/>
              </a:ext>
            </a:extLst>
          </p:cNvPr>
          <p:cNvSpPr>
            <a:spLocks noGrp="1"/>
          </p:cNvSpPr>
          <p:nvPr>
            <p:ph idx="1"/>
          </p:nvPr>
        </p:nvSpPr>
        <p:spPr>
          <a:xfrm>
            <a:off x="486698" y="2686051"/>
            <a:ext cx="4939867" cy="2839064"/>
          </a:xfrm>
        </p:spPr>
        <p:txBody>
          <a:bodyPr>
            <a:normAutofit/>
          </a:bodyPr>
          <a:lstStyle/>
          <a:p>
            <a:r>
              <a:rPr lang="en-GB" sz="1800" b="1" dirty="0"/>
              <a:t>“The activities I was introduced to through the Solihull Social Prescribing Service are keeping me mentally sound and helping me to enjoy my life to the full.”</a:t>
            </a:r>
          </a:p>
          <a:p>
            <a:endParaRPr lang="en-GB" sz="1800" b="1" dirty="0"/>
          </a:p>
          <a:p>
            <a:endParaRPr lang="en-GB" sz="1800" dirty="0"/>
          </a:p>
        </p:txBody>
      </p:sp>
      <p:pic>
        <p:nvPicPr>
          <p:cNvPr id="2050" name="Picture 2" descr="Mark">
            <a:extLst>
              <a:ext uri="{FF2B5EF4-FFF2-40B4-BE49-F238E27FC236}">
                <a16:creationId xmlns:a16="http://schemas.microsoft.com/office/drawing/2014/main" id="{77F7C50E-01E7-4093-9D80-85D92EE9A5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6661"/>
          <a:stretch/>
        </p:blipFill>
        <p:spPr bwMode="auto">
          <a:xfrm>
            <a:off x="5667307" y="857257"/>
            <a:ext cx="3476693" cy="514349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819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26225" y="1462703"/>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1709739"/>
            <a:ext cx="7886700" cy="1719261"/>
          </a:xfrm>
        </p:spPr>
        <p:txBody>
          <a:bodyPr>
            <a:normAutofit/>
          </a:bodyPr>
          <a:lstStyle/>
          <a:p>
            <a:r>
              <a:rPr lang="en-GB" sz="2800" b="1" dirty="0"/>
              <a:t>Social prescribing client journey</a:t>
            </a:r>
          </a:p>
        </p:txBody>
      </p:sp>
      <p:sp>
        <p:nvSpPr>
          <p:cNvPr id="7" name="Content Placeholder 2">
            <a:extLst>
              <a:ext uri="{FF2B5EF4-FFF2-40B4-BE49-F238E27FC236}">
                <a16:creationId xmlns:a16="http://schemas.microsoft.com/office/drawing/2014/main" id="{7E28A701-D164-49F6-8BEF-CBE15D707825}"/>
              </a:ext>
            </a:extLst>
          </p:cNvPr>
          <p:cNvSpPr>
            <a:spLocks noGrp="1"/>
          </p:cNvSpPr>
          <p:nvPr>
            <p:ph type="body" idx="1"/>
          </p:nvPr>
        </p:nvSpPr>
        <p:spPr>
          <a:xfrm>
            <a:off x="623888" y="3906304"/>
            <a:ext cx="7886700" cy="2183348"/>
          </a:xfrm>
        </p:spPr>
        <p:txBody>
          <a:bodyPr>
            <a:normAutofit/>
          </a:bodyPr>
          <a:lstStyle/>
          <a:p>
            <a:pPr marL="0" indent="0">
              <a:buNone/>
            </a:pPr>
            <a:endParaRPr lang="en-GB" sz="2400" dirty="0"/>
          </a:p>
          <a:p>
            <a:endParaRPr lang="en-GB" sz="2400" b="1" dirty="0">
              <a:highlight>
                <a:srgbClr val="FFFF00"/>
              </a:highlight>
            </a:endParaRPr>
          </a:p>
          <a:p>
            <a:r>
              <a:rPr lang="en-GB" sz="2400" b="1" dirty="0">
                <a:solidFill>
                  <a:schemeClr val="tx1"/>
                </a:solidFill>
              </a:rPr>
              <a:t>Chloe Jennings &amp; Lisa Harland</a:t>
            </a:r>
          </a:p>
          <a:p>
            <a:r>
              <a:rPr lang="en-GB" sz="2400" b="1" dirty="0">
                <a:solidFill>
                  <a:schemeClr val="tx1"/>
                </a:solidFill>
              </a:rPr>
              <a:t>Health &amp; Wellbeing Partners</a:t>
            </a:r>
          </a:p>
          <a:p>
            <a:endParaRPr lang="en-GB" sz="2400" b="1" dirty="0">
              <a:highlight>
                <a:srgbClr val="FFFF00"/>
              </a:highlight>
            </a:endParaRPr>
          </a:p>
          <a:p>
            <a:endParaRPr lang="en-GB" sz="2400" b="1" dirty="0">
              <a:highlight>
                <a:srgbClr val="FFFF00"/>
              </a:highlight>
            </a:endParaRPr>
          </a:p>
          <a:p>
            <a:endParaRPr lang="en-GB" sz="2400" b="1" dirty="0">
              <a:highlight>
                <a:srgbClr val="FFFF00"/>
              </a:highlight>
            </a:endParaRPr>
          </a:p>
          <a:p>
            <a:endParaRPr lang="en-GB" sz="2400" b="1" dirty="0">
              <a:highlight>
                <a:srgbClr val="FFFF00"/>
              </a:highlight>
            </a:endParaRPr>
          </a:p>
          <a:p>
            <a:pPr marL="0" indent="0">
              <a:buNone/>
            </a:pPr>
            <a:endParaRPr lang="en-GB" sz="2400" b="1" dirty="0">
              <a:highlight>
                <a:srgbClr val="FFFF00"/>
              </a:highlight>
            </a:endParaRPr>
          </a:p>
        </p:txBody>
      </p:sp>
      <p:pic>
        <p:nvPicPr>
          <p:cNvPr id="6" name="Picture 5">
            <a:extLst>
              <a:ext uri="{FF2B5EF4-FFF2-40B4-BE49-F238E27FC236}">
                <a16:creationId xmlns:a16="http://schemas.microsoft.com/office/drawing/2014/main" id="{B7B35257-1B10-4A41-8AC7-392490446B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8" name="Picture 7">
            <a:extLst>
              <a:ext uri="{FF2B5EF4-FFF2-40B4-BE49-F238E27FC236}">
                <a16:creationId xmlns:a16="http://schemas.microsoft.com/office/drawing/2014/main" id="{26510006-29CC-47C1-94F7-D8D0CBF60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634" y="5745021"/>
            <a:ext cx="2081501" cy="1056401"/>
          </a:xfrm>
          <a:prstGeom prst="rect">
            <a:avLst/>
          </a:prstGeom>
        </p:spPr>
      </p:pic>
      <p:pic>
        <p:nvPicPr>
          <p:cNvPr id="9" name="Picture 8">
            <a:extLst>
              <a:ext uri="{FF2B5EF4-FFF2-40B4-BE49-F238E27FC236}">
                <a16:creationId xmlns:a16="http://schemas.microsoft.com/office/drawing/2014/main" id="{36C43C76-DEAD-433F-86F9-067CD13FEE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210" y="435533"/>
            <a:ext cx="4573798" cy="936104"/>
          </a:xfrm>
          <a:prstGeom prst="rect">
            <a:avLst/>
          </a:prstGeom>
        </p:spPr>
      </p:pic>
      <p:pic>
        <p:nvPicPr>
          <p:cNvPr id="10" name="Picture 9">
            <a:extLst>
              <a:ext uri="{FF2B5EF4-FFF2-40B4-BE49-F238E27FC236}">
                <a16:creationId xmlns:a16="http://schemas.microsoft.com/office/drawing/2014/main" id="{59AF1191-4072-43B8-B322-11E769EEB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140" y="85762"/>
            <a:ext cx="2533650" cy="1285875"/>
          </a:xfrm>
          <a:prstGeom prst="rect">
            <a:avLst/>
          </a:prstGeom>
        </p:spPr>
      </p:pic>
    </p:spTree>
    <p:extLst>
      <p:ext uri="{BB962C8B-B14F-4D97-AF65-F5344CB8AC3E}">
        <p14:creationId xmlns:p14="http://schemas.microsoft.com/office/powerpoint/2010/main" val="71243072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GB" sz="2800" b="1" dirty="0"/>
              <a:t>Social prescribing client journey</a:t>
            </a:r>
          </a:p>
        </p:txBody>
      </p:sp>
      <p:sp>
        <p:nvSpPr>
          <p:cNvPr id="7" name="Content Placeholder 2">
            <a:extLst>
              <a:ext uri="{FF2B5EF4-FFF2-40B4-BE49-F238E27FC236}">
                <a16:creationId xmlns:a16="http://schemas.microsoft.com/office/drawing/2014/main" id="{7E28A701-D164-49F6-8BEF-CBE15D707825}"/>
              </a:ext>
            </a:extLst>
          </p:cNvPr>
          <p:cNvSpPr>
            <a:spLocks noGrp="1"/>
          </p:cNvSpPr>
          <p:nvPr>
            <p:ph idx="1"/>
          </p:nvPr>
        </p:nvSpPr>
        <p:spPr/>
        <p:txBody>
          <a:bodyPr>
            <a:normAutofit/>
          </a:bodyPr>
          <a:lstStyle/>
          <a:p>
            <a:pPr marL="0" indent="0">
              <a:buNone/>
            </a:pPr>
            <a:endParaRPr lang="en-GB" sz="2400" dirty="0"/>
          </a:p>
          <a:p>
            <a:endParaRPr lang="en-GB" sz="2400" b="1" dirty="0">
              <a:highlight>
                <a:srgbClr val="FFFF00"/>
              </a:highlight>
            </a:endParaRPr>
          </a:p>
          <a:p>
            <a:endParaRPr lang="en-GB" sz="2400" b="1" dirty="0">
              <a:highlight>
                <a:srgbClr val="FFFF00"/>
              </a:highlight>
            </a:endParaRPr>
          </a:p>
          <a:p>
            <a:endParaRPr lang="en-GB" sz="2400" b="1" dirty="0">
              <a:highlight>
                <a:srgbClr val="FFFF00"/>
              </a:highlight>
            </a:endParaRPr>
          </a:p>
          <a:p>
            <a:endParaRPr lang="en-GB" sz="2400" b="1" dirty="0">
              <a:highlight>
                <a:srgbClr val="FFFF00"/>
              </a:highlight>
            </a:endParaRPr>
          </a:p>
          <a:p>
            <a:endParaRPr lang="en-GB" sz="2400" b="1" dirty="0">
              <a:highlight>
                <a:srgbClr val="FFFF00"/>
              </a:highlight>
            </a:endParaRPr>
          </a:p>
          <a:p>
            <a:endParaRPr lang="en-GB" sz="2400" b="1" dirty="0">
              <a:highlight>
                <a:srgbClr val="FFFF00"/>
              </a:highlight>
            </a:endParaRPr>
          </a:p>
          <a:p>
            <a:pPr marL="0" indent="0">
              <a:buNone/>
            </a:pPr>
            <a:endParaRPr lang="en-GB" sz="2400" b="1" dirty="0">
              <a:highlight>
                <a:srgbClr val="FFFF00"/>
              </a:highlight>
            </a:endParaRPr>
          </a:p>
        </p:txBody>
      </p:sp>
      <p:pic>
        <p:nvPicPr>
          <p:cNvPr id="6" name="Picture 5">
            <a:extLst>
              <a:ext uri="{FF2B5EF4-FFF2-40B4-BE49-F238E27FC236}">
                <a16:creationId xmlns:a16="http://schemas.microsoft.com/office/drawing/2014/main" id="{B7B35257-1B10-4A41-8AC7-392490446B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8" name="Picture 7">
            <a:extLst>
              <a:ext uri="{FF2B5EF4-FFF2-40B4-BE49-F238E27FC236}">
                <a16:creationId xmlns:a16="http://schemas.microsoft.com/office/drawing/2014/main" id="{26510006-29CC-47C1-94F7-D8D0CBF60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634" y="5745021"/>
            <a:ext cx="2081501" cy="1056401"/>
          </a:xfrm>
          <a:prstGeom prst="rect">
            <a:avLst/>
          </a:prstGeom>
        </p:spPr>
      </p:pic>
      <p:graphicFrame>
        <p:nvGraphicFramePr>
          <p:cNvPr id="9" name="Diagram 8">
            <a:extLst>
              <a:ext uri="{FF2B5EF4-FFF2-40B4-BE49-F238E27FC236}">
                <a16:creationId xmlns:a16="http://schemas.microsoft.com/office/drawing/2014/main" id="{015F575D-56E1-4AEA-9F40-F26558D3613A}"/>
              </a:ext>
            </a:extLst>
          </p:cNvPr>
          <p:cNvGraphicFramePr/>
          <p:nvPr>
            <p:extLst/>
          </p:nvPr>
        </p:nvGraphicFramePr>
        <p:xfrm>
          <a:off x="1524000" y="1741264"/>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5522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GB" sz="2800" b="1" dirty="0"/>
              <a:t>Social prescribing client journey</a:t>
            </a:r>
          </a:p>
        </p:txBody>
      </p:sp>
      <p:sp>
        <p:nvSpPr>
          <p:cNvPr id="7" name="Content Placeholder 2">
            <a:extLst>
              <a:ext uri="{FF2B5EF4-FFF2-40B4-BE49-F238E27FC236}">
                <a16:creationId xmlns:a16="http://schemas.microsoft.com/office/drawing/2014/main" id="{7E28A701-D164-49F6-8BEF-CBE15D707825}"/>
              </a:ext>
            </a:extLst>
          </p:cNvPr>
          <p:cNvSpPr>
            <a:spLocks noGrp="1"/>
          </p:cNvSpPr>
          <p:nvPr>
            <p:ph idx="1"/>
          </p:nvPr>
        </p:nvSpPr>
        <p:spPr/>
        <p:txBody>
          <a:bodyPr>
            <a:normAutofit/>
          </a:bodyPr>
          <a:lstStyle/>
          <a:p>
            <a:pPr marL="0" indent="0">
              <a:buNone/>
            </a:pPr>
            <a:endParaRPr lang="en-GB" sz="2400" dirty="0"/>
          </a:p>
          <a:p>
            <a:endParaRPr lang="en-GB" sz="2400" b="1" dirty="0">
              <a:highlight>
                <a:srgbClr val="FFFF00"/>
              </a:highlight>
            </a:endParaRPr>
          </a:p>
          <a:p>
            <a:endParaRPr lang="en-GB" sz="2400" b="1" dirty="0">
              <a:highlight>
                <a:srgbClr val="FFFF00"/>
              </a:highlight>
            </a:endParaRPr>
          </a:p>
          <a:p>
            <a:endParaRPr lang="en-GB" sz="2400" b="1" dirty="0">
              <a:highlight>
                <a:srgbClr val="FFFF00"/>
              </a:highlight>
            </a:endParaRPr>
          </a:p>
          <a:p>
            <a:endParaRPr lang="en-GB" sz="2400" b="1" dirty="0">
              <a:highlight>
                <a:srgbClr val="FFFF00"/>
              </a:highlight>
            </a:endParaRPr>
          </a:p>
          <a:p>
            <a:endParaRPr lang="en-GB" sz="2400" b="1" dirty="0">
              <a:highlight>
                <a:srgbClr val="FFFF00"/>
              </a:highlight>
            </a:endParaRPr>
          </a:p>
          <a:p>
            <a:endParaRPr lang="en-GB" sz="2400" b="1" dirty="0">
              <a:highlight>
                <a:srgbClr val="FFFF00"/>
              </a:highlight>
            </a:endParaRPr>
          </a:p>
          <a:p>
            <a:pPr marL="0" indent="0">
              <a:buNone/>
            </a:pPr>
            <a:endParaRPr lang="en-GB" sz="2400" b="1" dirty="0">
              <a:highlight>
                <a:srgbClr val="FFFF00"/>
              </a:highlight>
            </a:endParaRPr>
          </a:p>
        </p:txBody>
      </p:sp>
      <p:pic>
        <p:nvPicPr>
          <p:cNvPr id="6" name="Picture 5">
            <a:extLst>
              <a:ext uri="{FF2B5EF4-FFF2-40B4-BE49-F238E27FC236}">
                <a16:creationId xmlns:a16="http://schemas.microsoft.com/office/drawing/2014/main" id="{B7B35257-1B10-4A41-8AC7-392490446B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8" name="Picture 7">
            <a:extLst>
              <a:ext uri="{FF2B5EF4-FFF2-40B4-BE49-F238E27FC236}">
                <a16:creationId xmlns:a16="http://schemas.microsoft.com/office/drawing/2014/main" id="{26510006-29CC-47C1-94F7-D8D0CBF60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634" y="5745021"/>
            <a:ext cx="2081501" cy="1056401"/>
          </a:xfrm>
          <a:prstGeom prst="rect">
            <a:avLst/>
          </a:prstGeom>
        </p:spPr>
      </p:pic>
      <p:graphicFrame>
        <p:nvGraphicFramePr>
          <p:cNvPr id="9" name="Diagram 8">
            <a:extLst>
              <a:ext uri="{FF2B5EF4-FFF2-40B4-BE49-F238E27FC236}">
                <a16:creationId xmlns:a16="http://schemas.microsoft.com/office/drawing/2014/main" id="{015F575D-56E1-4AEA-9F40-F26558D3613A}"/>
              </a:ext>
            </a:extLst>
          </p:cNvPr>
          <p:cNvGraphicFramePr/>
          <p:nvPr>
            <p:extLst>
              <p:ext uri="{D42A27DB-BD31-4B8C-83A1-F6EECF244321}">
                <p14:modId xmlns:p14="http://schemas.microsoft.com/office/powerpoint/2010/main" val="2874260073"/>
              </p:ext>
            </p:extLst>
          </p:nvPr>
        </p:nvGraphicFramePr>
        <p:xfrm>
          <a:off x="1524000" y="1741264"/>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041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9843" y="169385"/>
            <a:ext cx="8229600" cy="1143000"/>
          </a:xfrm>
        </p:spPr>
        <p:txBody>
          <a:bodyPr>
            <a:normAutofit/>
          </a:bodyPr>
          <a:lstStyle/>
          <a:p>
            <a:r>
              <a:rPr lang="en-GB" sz="2800" b="1" dirty="0"/>
              <a:t>The benefits of social prescribing</a:t>
            </a:r>
          </a:p>
        </p:txBody>
      </p:sp>
      <p:sp>
        <p:nvSpPr>
          <p:cNvPr id="7" name="Content Placeholder 2">
            <a:extLst>
              <a:ext uri="{FF2B5EF4-FFF2-40B4-BE49-F238E27FC236}">
                <a16:creationId xmlns:a16="http://schemas.microsoft.com/office/drawing/2014/main" id="{7E28A701-D164-49F6-8BEF-CBE15D707825}"/>
              </a:ext>
            </a:extLst>
          </p:cNvPr>
          <p:cNvSpPr>
            <a:spLocks noGrp="1"/>
          </p:cNvSpPr>
          <p:nvPr>
            <p:ph idx="1"/>
          </p:nvPr>
        </p:nvSpPr>
        <p:spPr>
          <a:xfrm>
            <a:off x="838200" y="1628800"/>
            <a:ext cx="7982272" cy="4351338"/>
          </a:xfrm>
        </p:spPr>
        <p:txBody>
          <a:bodyPr>
            <a:normAutofit/>
          </a:bodyPr>
          <a:lstStyle/>
          <a:p>
            <a:pPr marL="0" lvl="0" indent="0" algn="ctr">
              <a:buNone/>
            </a:pPr>
            <a:r>
              <a:rPr lang="en-GB" sz="1600" b="1" dirty="0"/>
              <a:t>Case Study</a:t>
            </a:r>
          </a:p>
          <a:p>
            <a:pPr marL="0" lvl="0" indent="0" algn="ctr">
              <a:buNone/>
            </a:pPr>
            <a:r>
              <a:rPr lang="en-GB" sz="1600" b="1" dirty="0"/>
              <a:t>“Thank you very much for your support and opening the door for me and my son to access different activities and services. When I originally got your call I was apprehensive as I didn’t know what was out there. I was surprised to see that there are a lot of places to go and things to do. Now I am looking to more activities, meet people and socialise whilst my son is accessing a drama group and will be part of a play. Thank you very much for your support.”</a:t>
            </a:r>
          </a:p>
          <a:p>
            <a:pPr marL="0" indent="0">
              <a:buNone/>
            </a:pPr>
            <a:r>
              <a:rPr lang="en-GB" sz="1600" baseline="-25000" dirty="0"/>
              <a:t> </a:t>
            </a:r>
            <a:endParaRPr lang="en-GB" sz="1600" dirty="0"/>
          </a:p>
          <a:p>
            <a:pPr algn="just"/>
            <a:r>
              <a:rPr lang="en-GB" sz="1400" dirty="0"/>
              <a:t>“Thank you for being reliable, supportive and having a calm and approachable demeanour. Thank you for following things up when you said you would, I was confident in your ability to support me.”</a:t>
            </a:r>
          </a:p>
          <a:p>
            <a:pPr lvl="0" algn="just"/>
            <a:r>
              <a:rPr lang="en-GB" sz="1400" dirty="0"/>
              <a:t>“You did make a difference in the way that I feel about myself and my life. It helps a lot knowing that there is somebody who is able to listen when you need it most.”</a:t>
            </a:r>
          </a:p>
          <a:p>
            <a:pPr lvl="0" algn="just"/>
            <a:r>
              <a:rPr lang="en-GB" sz="1400" dirty="0"/>
              <a:t>“I want to really thank you all, I really appreciate everything that you do and it does really help”</a:t>
            </a:r>
            <a:endParaRPr lang="en-GB" sz="2000" dirty="0"/>
          </a:p>
          <a:p>
            <a:pPr marL="0" indent="0">
              <a:buNone/>
            </a:pPr>
            <a:endParaRPr lang="en-GB" sz="2400" dirty="0"/>
          </a:p>
        </p:txBody>
      </p:sp>
      <p:graphicFrame>
        <p:nvGraphicFramePr>
          <p:cNvPr id="3" name="Diagram 2"/>
          <p:cNvGraphicFramePr/>
          <p:nvPr>
            <p:extLst>
              <p:ext uri="{D42A27DB-BD31-4B8C-83A1-F6EECF244321}">
                <p14:modId xmlns:p14="http://schemas.microsoft.com/office/powerpoint/2010/main" val="464194449"/>
              </p:ext>
            </p:extLst>
          </p:nvPr>
        </p:nvGraphicFramePr>
        <p:xfrm>
          <a:off x="539552" y="3861048"/>
          <a:ext cx="7910264" cy="368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570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9843" y="169385"/>
            <a:ext cx="8229600" cy="1143000"/>
          </a:xfrm>
        </p:spPr>
        <p:txBody>
          <a:bodyPr>
            <a:normAutofit/>
          </a:bodyPr>
          <a:lstStyle/>
          <a:p>
            <a:r>
              <a:rPr lang="en-GB" sz="2800" b="1" dirty="0"/>
              <a:t>What kind of activities are available for individuals?</a:t>
            </a:r>
          </a:p>
        </p:txBody>
      </p:sp>
      <p:sp>
        <p:nvSpPr>
          <p:cNvPr id="7" name="Content Placeholder 2">
            <a:extLst>
              <a:ext uri="{FF2B5EF4-FFF2-40B4-BE49-F238E27FC236}">
                <a16:creationId xmlns:a16="http://schemas.microsoft.com/office/drawing/2014/main" id="{7E28A701-D164-49F6-8BEF-CBE15D707825}"/>
              </a:ext>
            </a:extLst>
          </p:cNvPr>
          <p:cNvSpPr>
            <a:spLocks noGrp="1"/>
          </p:cNvSpPr>
          <p:nvPr>
            <p:ph idx="1"/>
          </p:nvPr>
        </p:nvSpPr>
        <p:spPr>
          <a:xfrm>
            <a:off x="611560" y="1628800"/>
            <a:ext cx="7982272" cy="4351338"/>
          </a:xfrm>
        </p:spPr>
        <p:txBody>
          <a:bodyPr>
            <a:normAutofit lnSpcReduction="10000"/>
          </a:bodyPr>
          <a:lstStyle/>
          <a:p>
            <a:pPr algn="ctr"/>
            <a:endParaRPr lang="en-GB" sz="2400" dirty="0"/>
          </a:p>
          <a:p>
            <a:pPr algn="ctr"/>
            <a:r>
              <a:rPr lang="en-GB" sz="2400" dirty="0"/>
              <a:t>Psychological therapy </a:t>
            </a:r>
          </a:p>
          <a:p>
            <a:pPr algn="ctr"/>
            <a:r>
              <a:rPr lang="en-GB" sz="2400" dirty="0"/>
              <a:t>Gardening and horticultural therapy</a:t>
            </a:r>
          </a:p>
          <a:p>
            <a:pPr algn="ctr"/>
            <a:r>
              <a:rPr lang="en-GB" sz="2400" dirty="0"/>
              <a:t>Exercise</a:t>
            </a:r>
          </a:p>
          <a:p>
            <a:pPr algn="ctr"/>
            <a:r>
              <a:rPr lang="en-GB" sz="2400" dirty="0"/>
              <a:t>Hobbies &amp; Leisure</a:t>
            </a:r>
          </a:p>
          <a:p>
            <a:pPr algn="ctr"/>
            <a:r>
              <a:rPr lang="en-GB" sz="2400" dirty="0"/>
              <a:t>Volunteering</a:t>
            </a:r>
          </a:p>
          <a:p>
            <a:pPr algn="ctr"/>
            <a:r>
              <a:rPr lang="en-GB" sz="2400" dirty="0"/>
              <a:t>Work &amp; finance</a:t>
            </a:r>
          </a:p>
          <a:p>
            <a:pPr algn="ctr"/>
            <a:r>
              <a:rPr lang="en-GB" sz="2400" dirty="0"/>
              <a:t>Eating well</a:t>
            </a:r>
          </a:p>
          <a:p>
            <a:pPr algn="ctr"/>
            <a:r>
              <a:rPr lang="en-GB" sz="2400" dirty="0"/>
              <a:t>Religion, culture, spirituality</a:t>
            </a:r>
          </a:p>
          <a:p>
            <a:pPr algn="ctr"/>
            <a:r>
              <a:rPr lang="en-GB" sz="2400" dirty="0"/>
              <a:t>Meeting people</a:t>
            </a:r>
          </a:p>
          <a:p>
            <a:endParaRPr lang="en-GB" sz="2400" dirty="0"/>
          </a:p>
          <a:p>
            <a:endParaRPr lang="en-GB" sz="2400" dirty="0"/>
          </a:p>
          <a:p>
            <a:endParaRPr lang="en-GB" sz="2400" dirty="0"/>
          </a:p>
        </p:txBody>
      </p:sp>
      <p:pic>
        <p:nvPicPr>
          <p:cNvPr id="6" name="Picture 5">
            <a:extLst>
              <a:ext uri="{FF2B5EF4-FFF2-40B4-BE49-F238E27FC236}">
                <a16:creationId xmlns:a16="http://schemas.microsoft.com/office/drawing/2014/main" id="{2A449EFB-BB9E-4DA9-8884-7B32BEE0F9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8" name="Picture 7">
            <a:extLst>
              <a:ext uri="{FF2B5EF4-FFF2-40B4-BE49-F238E27FC236}">
                <a16:creationId xmlns:a16="http://schemas.microsoft.com/office/drawing/2014/main" id="{A0E7FB0B-2EC7-41AC-B400-DD64F12D8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634" y="5745021"/>
            <a:ext cx="2081501" cy="105640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207" y="1840324"/>
            <a:ext cx="1653140" cy="122243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0032" y="3419052"/>
            <a:ext cx="1165704" cy="13781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0586" y="2068271"/>
            <a:ext cx="1557599" cy="1350781"/>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96" y="5085184"/>
            <a:ext cx="2666604" cy="133330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97293" y="3804469"/>
            <a:ext cx="1378148" cy="1378148"/>
          </a:xfrm>
          <a:prstGeom prst="rect">
            <a:avLst/>
          </a:prstGeom>
        </p:spPr>
      </p:pic>
    </p:spTree>
    <p:extLst>
      <p:ext uri="{BB962C8B-B14F-4D97-AF65-F5344CB8AC3E}">
        <p14:creationId xmlns:p14="http://schemas.microsoft.com/office/powerpoint/2010/main" val="43532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37553-9327-471E-9A64-C96A177E0A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210" y="435533"/>
            <a:ext cx="4573798" cy="936104"/>
          </a:xfrm>
          <a:prstGeom prst="rect">
            <a:avLst/>
          </a:prstGeom>
        </p:spPr>
      </p:pic>
      <p:sp>
        <p:nvSpPr>
          <p:cNvPr id="5" name="Title 4">
            <a:extLst>
              <a:ext uri="{FF2B5EF4-FFF2-40B4-BE49-F238E27FC236}">
                <a16:creationId xmlns:a16="http://schemas.microsoft.com/office/drawing/2014/main" id="{385CD693-0431-45B5-9611-AF8161000533}"/>
              </a:ext>
            </a:extLst>
          </p:cNvPr>
          <p:cNvSpPr>
            <a:spLocks noGrp="1"/>
          </p:cNvSpPr>
          <p:nvPr>
            <p:ph type="ctrTitle"/>
          </p:nvPr>
        </p:nvSpPr>
        <p:spPr>
          <a:xfrm>
            <a:off x="685800" y="2348880"/>
            <a:ext cx="7772400" cy="1815132"/>
          </a:xfrm>
        </p:spPr>
        <p:txBody>
          <a:bodyPr>
            <a:normAutofit fontScale="90000"/>
          </a:bodyPr>
          <a:lstStyle/>
          <a:p>
            <a:r>
              <a:rPr lang="en-GB" sz="2700" dirty="0"/>
              <a:t>TODAY… </a:t>
            </a:r>
            <a:br>
              <a:rPr lang="en-GB" dirty="0"/>
            </a:br>
            <a:br>
              <a:rPr lang="en-GB" dirty="0"/>
            </a:br>
            <a:br>
              <a:rPr lang="en-GB" sz="3600" b="1" dirty="0">
                <a:solidFill>
                  <a:srgbClr val="FF3399"/>
                </a:solidFill>
              </a:rPr>
            </a:br>
            <a:br>
              <a:rPr lang="en-GB" sz="4000" b="1" dirty="0">
                <a:solidFill>
                  <a:srgbClr val="FF3399"/>
                </a:solidFill>
              </a:rPr>
            </a:br>
            <a:r>
              <a:rPr lang="en-GB" sz="3600" dirty="0"/>
              <a:t> </a:t>
            </a:r>
            <a:br>
              <a:rPr lang="en-GB" sz="3600" dirty="0"/>
            </a:br>
            <a:endParaRPr lang="en-GB" sz="3600" dirty="0"/>
          </a:p>
        </p:txBody>
      </p:sp>
      <p:pic>
        <p:nvPicPr>
          <p:cNvPr id="3" name="Picture 2">
            <a:extLst>
              <a:ext uri="{FF2B5EF4-FFF2-40B4-BE49-F238E27FC236}">
                <a16:creationId xmlns:a16="http://schemas.microsoft.com/office/drawing/2014/main" id="{6EFC8B88-83D9-4018-9D47-3FEA4A5B2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140" y="85762"/>
            <a:ext cx="2533650" cy="1285875"/>
          </a:xfrm>
          <a:prstGeom prst="rect">
            <a:avLst/>
          </a:prstGeom>
        </p:spPr>
      </p:pic>
      <p:sp>
        <p:nvSpPr>
          <p:cNvPr id="7" name="Rectangle 6">
            <a:extLst>
              <a:ext uri="{FF2B5EF4-FFF2-40B4-BE49-F238E27FC236}">
                <a16:creationId xmlns:a16="http://schemas.microsoft.com/office/drawing/2014/main" id="{47EE95EA-8B98-4290-8408-9E1347D3564C}"/>
              </a:ext>
            </a:extLst>
          </p:cNvPr>
          <p:cNvSpPr/>
          <p:nvPr/>
        </p:nvSpPr>
        <p:spPr>
          <a:xfrm>
            <a:off x="296210" y="4132641"/>
            <a:ext cx="7559302" cy="1015663"/>
          </a:xfrm>
          <a:prstGeom prst="rect">
            <a:avLst/>
          </a:prstGeom>
        </p:spPr>
        <p:txBody>
          <a:bodyPr wrap="square">
            <a:spAutoFit/>
          </a:bodyPr>
          <a:lstStyle/>
          <a:p>
            <a:endParaRPr lang="en-GB" sz="2000" dirty="0">
              <a:solidFill>
                <a:srgbClr val="212121"/>
              </a:solidFill>
              <a:latin typeface="&amp;quot"/>
            </a:endParaRPr>
          </a:p>
          <a:p>
            <a:endParaRPr lang="en-GB" sz="2000" dirty="0"/>
          </a:p>
          <a:p>
            <a:r>
              <a:rPr lang="en-GB" sz="2000" dirty="0"/>
              <a:t> </a:t>
            </a:r>
          </a:p>
        </p:txBody>
      </p:sp>
      <p:sp>
        <p:nvSpPr>
          <p:cNvPr id="2" name="TextBox 1">
            <a:extLst>
              <a:ext uri="{FF2B5EF4-FFF2-40B4-BE49-F238E27FC236}">
                <a16:creationId xmlns:a16="http://schemas.microsoft.com/office/drawing/2014/main" id="{9B114382-DCEC-4EB5-89AB-482B450AE915}"/>
              </a:ext>
            </a:extLst>
          </p:cNvPr>
          <p:cNvSpPr txBox="1"/>
          <p:nvPr/>
        </p:nvSpPr>
        <p:spPr>
          <a:xfrm>
            <a:off x="500653" y="2725359"/>
            <a:ext cx="8624862" cy="2215991"/>
          </a:xfrm>
          <a:prstGeom prst="rect">
            <a:avLst/>
          </a:prstGeom>
          <a:noFill/>
        </p:spPr>
        <p:txBody>
          <a:bodyPr wrap="none" rtlCol="0">
            <a:spAutoFit/>
          </a:bodyPr>
          <a:lstStyle/>
          <a:p>
            <a:pPr marL="285750" indent="-285750">
              <a:buFont typeface="Arial" panose="020B0604020202020204" pitchFamily="34" charset="0"/>
              <a:buChar char="•"/>
            </a:pPr>
            <a:r>
              <a:rPr lang="en-GB" sz="2400" dirty="0"/>
              <a:t>Who is Health Exchange?</a:t>
            </a:r>
          </a:p>
          <a:p>
            <a:pPr marL="285750" indent="-285750">
              <a:buFont typeface="Arial" panose="020B0604020202020204" pitchFamily="34" charset="0"/>
              <a:buChar char="•"/>
            </a:pPr>
            <a:r>
              <a:rPr lang="en-GB" sz="2400" dirty="0"/>
              <a:t>Why work in partnership?</a:t>
            </a:r>
          </a:p>
          <a:p>
            <a:pPr marL="285750" indent="-285750">
              <a:buFont typeface="Arial" panose="020B0604020202020204" pitchFamily="34" charset="0"/>
              <a:buChar char="•"/>
            </a:pPr>
            <a:r>
              <a:rPr lang="en-GB" sz="2400" dirty="0"/>
              <a:t>How social prescribing helps individuals</a:t>
            </a:r>
          </a:p>
          <a:p>
            <a:pPr marL="285750" indent="-285750">
              <a:buFont typeface="Arial" panose="020B0604020202020204" pitchFamily="34" charset="0"/>
              <a:buChar char="•"/>
            </a:pPr>
            <a:r>
              <a:rPr lang="en-GB" sz="2400" dirty="0"/>
              <a:t>Examples of different social prescribing models and outcomes</a:t>
            </a:r>
          </a:p>
          <a:p>
            <a:pPr marL="285750" indent="-285750">
              <a:buFont typeface="Arial" panose="020B0604020202020204" pitchFamily="34" charset="0"/>
              <a:buChar char="•"/>
            </a:pPr>
            <a:r>
              <a:rPr lang="en-GB" sz="2400" dirty="0"/>
              <a:t>How we will introduce social prescribing across  the OHP network</a:t>
            </a:r>
          </a:p>
          <a:p>
            <a:endParaRPr lang="en-GB" dirty="0"/>
          </a:p>
        </p:txBody>
      </p:sp>
    </p:spTree>
    <p:extLst>
      <p:ext uri="{BB962C8B-B14F-4D97-AF65-F5344CB8AC3E}">
        <p14:creationId xmlns:p14="http://schemas.microsoft.com/office/powerpoint/2010/main" val="354687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4FE193-091C-4C03-90E9-EDF64D1E7CE0}"/>
              </a:ext>
            </a:extLst>
          </p:cNvPr>
          <p:cNvSpPr/>
          <p:nvPr/>
        </p:nvSpPr>
        <p:spPr>
          <a:xfrm>
            <a:off x="899592" y="3068960"/>
            <a:ext cx="5963042" cy="526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9843" y="169385"/>
            <a:ext cx="8229600" cy="1143000"/>
          </a:xfrm>
        </p:spPr>
        <p:txBody>
          <a:bodyPr>
            <a:normAutofit/>
          </a:bodyPr>
          <a:lstStyle/>
          <a:p>
            <a:r>
              <a:rPr lang="en-GB" sz="2800" b="1" dirty="0"/>
              <a:t>What do different models of social prescribing schemes look like? </a:t>
            </a:r>
          </a:p>
        </p:txBody>
      </p:sp>
      <p:sp>
        <p:nvSpPr>
          <p:cNvPr id="7" name="Content Placeholder 2">
            <a:extLst>
              <a:ext uri="{FF2B5EF4-FFF2-40B4-BE49-F238E27FC236}">
                <a16:creationId xmlns:a16="http://schemas.microsoft.com/office/drawing/2014/main" id="{7E28A701-D164-49F6-8BEF-CBE15D707825}"/>
              </a:ext>
            </a:extLst>
          </p:cNvPr>
          <p:cNvSpPr>
            <a:spLocks noGrp="1"/>
          </p:cNvSpPr>
          <p:nvPr>
            <p:ph idx="1"/>
          </p:nvPr>
        </p:nvSpPr>
        <p:spPr>
          <a:xfrm>
            <a:off x="533507" y="1650614"/>
            <a:ext cx="7982272" cy="4351338"/>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buNone/>
            </a:pPr>
            <a:r>
              <a:rPr lang="en-GB" sz="2400" dirty="0"/>
              <a:t>3 </a:t>
            </a:r>
            <a:r>
              <a:rPr lang="en-GB" sz="2400" b="1" dirty="0"/>
              <a:t>typical</a:t>
            </a:r>
            <a:r>
              <a:rPr lang="en-GB" sz="2400" dirty="0"/>
              <a:t> components of social prescribing</a:t>
            </a:r>
          </a:p>
          <a:p>
            <a:pPr marL="0" indent="0">
              <a:buNone/>
            </a:pPr>
            <a:endParaRPr lang="en-GB" sz="2400" dirty="0"/>
          </a:p>
          <a:p>
            <a:pPr marL="0" indent="0">
              <a:buNone/>
            </a:pPr>
            <a:r>
              <a:rPr lang="en-GB" sz="2400" dirty="0"/>
              <a:t>Based on the original descriptions of social prescribing, a social prescribing scheme can have </a:t>
            </a:r>
            <a:r>
              <a:rPr lang="en-GB" sz="2400" b="1" dirty="0"/>
              <a:t>three key components</a:t>
            </a:r>
            <a:r>
              <a:rPr lang="en-GB" sz="2400" dirty="0"/>
              <a:t> – </a:t>
            </a:r>
          </a:p>
          <a:p>
            <a:pPr marL="514350" indent="-514350">
              <a:buFont typeface="+mj-lt"/>
              <a:buAutoNum type="arabicPeriod"/>
            </a:pPr>
            <a:endParaRPr lang="en-GB" sz="2400" dirty="0"/>
          </a:p>
          <a:p>
            <a:pPr marL="514350" indent="-514350">
              <a:buFont typeface="+mj-lt"/>
              <a:buAutoNum type="arabicPeriod"/>
            </a:pPr>
            <a:r>
              <a:rPr lang="en-GB" sz="2400" dirty="0"/>
              <a:t>a referral into the service,</a:t>
            </a:r>
          </a:p>
          <a:p>
            <a:pPr marL="514350" indent="-514350">
              <a:buFont typeface="+mj-lt"/>
              <a:buAutoNum type="arabicPeriod"/>
            </a:pPr>
            <a:endParaRPr lang="en-GB" sz="2400" dirty="0"/>
          </a:p>
          <a:p>
            <a:pPr marL="457200" indent="-457200">
              <a:buFont typeface="+mj-lt"/>
              <a:buAutoNum type="arabicPeriod"/>
            </a:pPr>
            <a:r>
              <a:rPr lang="en-GB" sz="2400" dirty="0"/>
              <a:t>a consultation with a health &amp; wellbeing partner using </a:t>
            </a:r>
            <a:r>
              <a:rPr lang="en-GB" sz="2400" b="1" dirty="0">
                <a:solidFill>
                  <a:srgbClr val="FF3399"/>
                </a:solidFill>
              </a:rPr>
              <a:t>motivational interviewing </a:t>
            </a:r>
            <a:r>
              <a:rPr lang="en-GB" sz="2400" dirty="0"/>
              <a:t>and </a:t>
            </a:r>
            <a:r>
              <a:rPr lang="en-GB" sz="2400" b="1" dirty="0">
                <a:solidFill>
                  <a:srgbClr val="FF3399"/>
                </a:solidFill>
              </a:rPr>
              <a:t>coaching skills</a:t>
            </a:r>
            <a:r>
              <a:rPr lang="en-GB" sz="2400" dirty="0"/>
              <a:t>, and</a:t>
            </a:r>
          </a:p>
          <a:p>
            <a:pPr marL="457200" indent="-457200">
              <a:buFont typeface="+mj-lt"/>
              <a:buAutoNum type="arabicPeriod"/>
            </a:pPr>
            <a:endParaRPr lang="en-GB" sz="2400" dirty="0"/>
          </a:p>
          <a:p>
            <a:pPr marL="457200" indent="-457200">
              <a:buFont typeface="+mj-lt"/>
              <a:buAutoNum type="arabicPeriod"/>
            </a:pPr>
            <a:r>
              <a:rPr lang="en-GB" sz="2400" dirty="0"/>
              <a:t>an agreed referral to a local voluntary, community and social enterprise organisation</a:t>
            </a:r>
          </a:p>
        </p:txBody>
      </p:sp>
      <p:pic>
        <p:nvPicPr>
          <p:cNvPr id="6" name="Picture 5">
            <a:extLst>
              <a:ext uri="{FF2B5EF4-FFF2-40B4-BE49-F238E27FC236}">
                <a16:creationId xmlns:a16="http://schemas.microsoft.com/office/drawing/2014/main" id="{A768C8F7-8304-4914-B4A7-0599875F4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8" name="Picture 7">
            <a:extLst>
              <a:ext uri="{FF2B5EF4-FFF2-40B4-BE49-F238E27FC236}">
                <a16:creationId xmlns:a16="http://schemas.microsoft.com/office/drawing/2014/main" id="{74375954-3500-4055-881E-FF4595B9A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190480"/>
            <a:ext cx="1203783" cy="610942"/>
          </a:xfrm>
          <a:prstGeom prst="rect">
            <a:avLst/>
          </a:prstGeom>
        </p:spPr>
      </p:pic>
    </p:spTree>
    <p:extLst>
      <p:ext uri="{BB962C8B-B14F-4D97-AF65-F5344CB8AC3E}">
        <p14:creationId xmlns:p14="http://schemas.microsoft.com/office/powerpoint/2010/main" val="3585163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9843" y="169385"/>
            <a:ext cx="8229600" cy="1143000"/>
          </a:xfrm>
        </p:spPr>
        <p:txBody>
          <a:bodyPr>
            <a:normAutofit/>
          </a:bodyPr>
          <a:lstStyle/>
          <a:p>
            <a:r>
              <a:rPr lang="en-GB" sz="2800" b="1" dirty="0"/>
              <a:t>Targeting local priorities with different social prescribing schemes </a:t>
            </a:r>
          </a:p>
        </p:txBody>
      </p:sp>
      <p:pic>
        <p:nvPicPr>
          <p:cNvPr id="4" name="Content Placeholder 3">
            <a:extLst>
              <a:ext uri="{FF2B5EF4-FFF2-40B4-BE49-F238E27FC236}">
                <a16:creationId xmlns:a16="http://schemas.microsoft.com/office/drawing/2014/main" id="{07231354-7CB4-426B-8069-2A2DEFEF70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0110" y="1825625"/>
            <a:ext cx="5798130" cy="4351338"/>
          </a:xfrm>
        </p:spPr>
      </p:pic>
      <p:pic>
        <p:nvPicPr>
          <p:cNvPr id="6" name="Picture 5">
            <a:extLst>
              <a:ext uri="{FF2B5EF4-FFF2-40B4-BE49-F238E27FC236}">
                <a16:creationId xmlns:a16="http://schemas.microsoft.com/office/drawing/2014/main" id="{A768C8F7-8304-4914-B4A7-0599875F4E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8" name="Picture 7">
            <a:extLst>
              <a:ext uri="{FF2B5EF4-FFF2-40B4-BE49-F238E27FC236}">
                <a16:creationId xmlns:a16="http://schemas.microsoft.com/office/drawing/2014/main" id="{74375954-3500-4055-881E-FF4595B9A3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44298"/>
            <a:ext cx="1491815" cy="757124"/>
          </a:xfrm>
          <a:prstGeom prst="rect">
            <a:avLst/>
          </a:prstGeom>
        </p:spPr>
      </p:pic>
    </p:spTree>
    <p:extLst>
      <p:ext uri="{BB962C8B-B14F-4D97-AF65-F5344CB8AC3E}">
        <p14:creationId xmlns:p14="http://schemas.microsoft.com/office/powerpoint/2010/main" val="2085757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57A60B7-6B4B-4901-8509-67701F4A7ADB}"/>
              </a:ext>
            </a:extLst>
          </p:cNvPr>
          <p:cNvSpPr/>
          <p:nvPr/>
        </p:nvSpPr>
        <p:spPr>
          <a:xfrm>
            <a:off x="406294" y="3972977"/>
            <a:ext cx="8537841" cy="2308324"/>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9843" y="169385"/>
            <a:ext cx="8229600" cy="1143000"/>
          </a:xfrm>
        </p:spPr>
        <p:txBody>
          <a:bodyPr>
            <a:normAutofit/>
          </a:bodyPr>
          <a:lstStyle/>
          <a:p>
            <a:r>
              <a:rPr lang="en-GB" sz="2800" b="1" dirty="0"/>
              <a:t>Model 1 - </a:t>
            </a:r>
            <a:r>
              <a:rPr lang="en-GB" sz="2800" dirty="0"/>
              <a:t>Lion Health Practice in Stourbridge</a:t>
            </a:r>
            <a:endParaRPr lang="en-GB" sz="2800" b="1" dirty="0"/>
          </a:p>
        </p:txBody>
      </p:sp>
      <p:pic>
        <p:nvPicPr>
          <p:cNvPr id="6" name="Picture 5">
            <a:extLst>
              <a:ext uri="{FF2B5EF4-FFF2-40B4-BE49-F238E27FC236}">
                <a16:creationId xmlns:a16="http://schemas.microsoft.com/office/drawing/2014/main" id="{A768C8F7-8304-4914-B4A7-0599875F4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8" name="Picture 7">
            <a:extLst>
              <a:ext uri="{FF2B5EF4-FFF2-40B4-BE49-F238E27FC236}">
                <a16:creationId xmlns:a16="http://schemas.microsoft.com/office/drawing/2014/main" id="{74375954-3500-4055-881E-FF4595B9A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6153723"/>
            <a:ext cx="1491815" cy="757124"/>
          </a:xfrm>
          <a:prstGeom prst="rect">
            <a:avLst/>
          </a:prstGeom>
        </p:spPr>
      </p:pic>
      <p:sp>
        <p:nvSpPr>
          <p:cNvPr id="11" name="TextBox 10">
            <a:extLst>
              <a:ext uri="{FF2B5EF4-FFF2-40B4-BE49-F238E27FC236}">
                <a16:creationId xmlns:a16="http://schemas.microsoft.com/office/drawing/2014/main" id="{68AEA8C5-320A-46C3-9E73-75EF9F65D3F5}"/>
              </a:ext>
            </a:extLst>
          </p:cNvPr>
          <p:cNvSpPr txBox="1"/>
          <p:nvPr/>
        </p:nvSpPr>
        <p:spPr>
          <a:xfrm>
            <a:off x="447027" y="1656877"/>
            <a:ext cx="7883879" cy="461665"/>
          </a:xfrm>
          <a:prstGeom prst="rect">
            <a:avLst/>
          </a:prstGeom>
          <a:noFill/>
        </p:spPr>
        <p:txBody>
          <a:bodyPr wrap="square" rtlCol="0">
            <a:spAutoFit/>
          </a:bodyPr>
          <a:lstStyle/>
          <a:p>
            <a:r>
              <a:rPr lang="en-GB" sz="2400" b="1" dirty="0">
                <a:solidFill>
                  <a:schemeClr val="dk1"/>
                </a:solidFill>
              </a:rPr>
              <a:t>Target:</a:t>
            </a:r>
          </a:p>
        </p:txBody>
      </p:sp>
      <p:sp>
        <p:nvSpPr>
          <p:cNvPr id="12" name="TextBox 11">
            <a:extLst>
              <a:ext uri="{FF2B5EF4-FFF2-40B4-BE49-F238E27FC236}">
                <a16:creationId xmlns:a16="http://schemas.microsoft.com/office/drawing/2014/main" id="{771055F2-395F-4C56-A96D-FC08669D4E98}"/>
              </a:ext>
            </a:extLst>
          </p:cNvPr>
          <p:cNvSpPr txBox="1"/>
          <p:nvPr/>
        </p:nvSpPr>
        <p:spPr>
          <a:xfrm>
            <a:off x="2450366" y="1563369"/>
            <a:ext cx="7049242" cy="2308324"/>
          </a:xfrm>
          <a:prstGeom prst="rect">
            <a:avLst/>
          </a:prstGeom>
          <a:noFill/>
        </p:spPr>
        <p:txBody>
          <a:bodyPr wrap="square" rtlCol="0">
            <a:spAutoFit/>
          </a:bodyPr>
          <a:lstStyle/>
          <a:p>
            <a:r>
              <a:rPr lang="en-GB" sz="2400" dirty="0"/>
              <a:t>a) 3+ long term conditions </a:t>
            </a:r>
          </a:p>
          <a:p>
            <a:r>
              <a:rPr lang="en-GB" sz="2400" dirty="0"/>
              <a:t>b) Poorly controlled diabetic </a:t>
            </a:r>
          </a:p>
          <a:p>
            <a:r>
              <a:rPr lang="en-GB" sz="2400" dirty="0"/>
              <a:t>c) BMI greater than 40 </a:t>
            </a:r>
          </a:p>
          <a:p>
            <a:r>
              <a:rPr lang="en-GB" sz="2400" dirty="0"/>
              <a:t>d) Newly diagnosed hypertension </a:t>
            </a:r>
          </a:p>
          <a:p>
            <a:r>
              <a:rPr lang="en-GB" sz="2400" dirty="0"/>
              <a:t>e) Recent TIA/COPD/Asthma/CVD </a:t>
            </a:r>
          </a:p>
          <a:p>
            <a:r>
              <a:rPr lang="en-GB" sz="2400" dirty="0"/>
              <a:t>f) Diabetic or pre Diabetic </a:t>
            </a:r>
          </a:p>
        </p:txBody>
      </p:sp>
      <p:sp>
        <p:nvSpPr>
          <p:cNvPr id="13" name="TextBox 12">
            <a:extLst>
              <a:ext uri="{FF2B5EF4-FFF2-40B4-BE49-F238E27FC236}">
                <a16:creationId xmlns:a16="http://schemas.microsoft.com/office/drawing/2014/main" id="{C7004607-D865-4C95-985E-CFD1D90F583D}"/>
              </a:ext>
            </a:extLst>
          </p:cNvPr>
          <p:cNvSpPr txBox="1"/>
          <p:nvPr/>
        </p:nvSpPr>
        <p:spPr>
          <a:xfrm>
            <a:off x="406294" y="3972977"/>
            <a:ext cx="1877917" cy="461665"/>
          </a:xfrm>
          <a:prstGeom prst="rect">
            <a:avLst/>
          </a:prstGeom>
          <a:noFill/>
        </p:spPr>
        <p:txBody>
          <a:bodyPr wrap="square" rtlCol="0">
            <a:spAutoFit/>
          </a:bodyPr>
          <a:lstStyle/>
          <a:p>
            <a:r>
              <a:rPr lang="en-GB" sz="2400" b="1" dirty="0">
                <a:solidFill>
                  <a:schemeClr val="dk1"/>
                </a:solidFill>
              </a:rPr>
              <a:t>Outcomes:</a:t>
            </a:r>
          </a:p>
        </p:txBody>
      </p:sp>
      <p:sp>
        <p:nvSpPr>
          <p:cNvPr id="15" name="TextBox 14">
            <a:extLst>
              <a:ext uri="{FF2B5EF4-FFF2-40B4-BE49-F238E27FC236}">
                <a16:creationId xmlns:a16="http://schemas.microsoft.com/office/drawing/2014/main" id="{2DC1857B-9593-4174-8522-9DE021EC1DC4}"/>
              </a:ext>
            </a:extLst>
          </p:cNvPr>
          <p:cNvSpPr txBox="1"/>
          <p:nvPr/>
        </p:nvSpPr>
        <p:spPr>
          <a:xfrm>
            <a:off x="2453538" y="3972977"/>
            <a:ext cx="6284168" cy="2308324"/>
          </a:xfrm>
          <a:prstGeom prst="rect">
            <a:avLst/>
          </a:prstGeom>
          <a:solidFill>
            <a:srgbClr val="FF3399"/>
          </a:solidFill>
        </p:spPr>
        <p:txBody>
          <a:bodyPr wrap="square" rtlCol="0">
            <a:spAutoFit/>
          </a:bodyPr>
          <a:lstStyle/>
          <a:p>
            <a:pPr marL="342900" indent="-342900">
              <a:buFont typeface="Wingdings" panose="05000000000000000000" pitchFamily="2" charset="2"/>
              <a:buChar char="ü"/>
            </a:pPr>
            <a:r>
              <a:rPr lang="en-GB" sz="2400" dirty="0"/>
              <a:t>80% diabetics improved HbA1c </a:t>
            </a:r>
          </a:p>
          <a:p>
            <a:pPr marL="342900" indent="-342900">
              <a:buFont typeface="Wingdings" panose="05000000000000000000" pitchFamily="2" charset="2"/>
              <a:buChar char="ü"/>
            </a:pPr>
            <a:r>
              <a:rPr lang="en-GB" sz="2400" dirty="0"/>
              <a:t>26% diabetics took HbA1c below 48 </a:t>
            </a:r>
          </a:p>
          <a:p>
            <a:pPr marL="342900" indent="-342900">
              <a:buFont typeface="Wingdings" panose="05000000000000000000" pitchFamily="2" charset="2"/>
              <a:buChar char="ü"/>
            </a:pPr>
            <a:r>
              <a:rPr lang="en-GB" sz="2400" dirty="0"/>
              <a:t>50% At Risk took HbA1c below 42 </a:t>
            </a:r>
          </a:p>
          <a:p>
            <a:pPr marL="342900" indent="-342900">
              <a:buFont typeface="Wingdings" panose="05000000000000000000" pitchFamily="2" charset="2"/>
              <a:buChar char="ü"/>
            </a:pPr>
            <a:r>
              <a:rPr lang="en-GB" sz="2400" dirty="0"/>
              <a:t>15 % patients lose 5% or more of body weight </a:t>
            </a:r>
          </a:p>
          <a:p>
            <a:pPr marL="342900" indent="-342900">
              <a:buFont typeface="Wingdings" panose="05000000000000000000" pitchFamily="2" charset="2"/>
              <a:buChar char="ü"/>
            </a:pPr>
            <a:endParaRPr lang="en-GB" sz="2400" dirty="0"/>
          </a:p>
          <a:p>
            <a:r>
              <a:rPr lang="en-GB" sz="2400" dirty="0"/>
              <a:t>• Only 7% drop out rate</a:t>
            </a:r>
          </a:p>
        </p:txBody>
      </p:sp>
    </p:spTree>
    <p:extLst>
      <p:ext uri="{BB962C8B-B14F-4D97-AF65-F5344CB8AC3E}">
        <p14:creationId xmlns:p14="http://schemas.microsoft.com/office/powerpoint/2010/main" val="4057160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5D596-C5E7-4E9D-9347-C24B33D2E48F}"/>
              </a:ext>
            </a:extLst>
          </p:cNvPr>
          <p:cNvSpPr/>
          <p:nvPr/>
        </p:nvSpPr>
        <p:spPr>
          <a:xfrm>
            <a:off x="472033" y="4588899"/>
            <a:ext cx="8082026" cy="1513798"/>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149" y="169385"/>
            <a:ext cx="8911986" cy="1143000"/>
          </a:xfrm>
        </p:spPr>
        <p:txBody>
          <a:bodyPr>
            <a:normAutofit/>
          </a:bodyPr>
          <a:lstStyle/>
          <a:p>
            <a:r>
              <a:rPr lang="en-GB" sz="2800" b="1" dirty="0"/>
              <a:t>Model  2 – Eastleigh </a:t>
            </a:r>
          </a:p>
        </p:txBody>
      </p:sp>
      <p:pic>
        <p:nvPicPr>
          <p:cNvPr id="6" name="Picture 5">
            <a:extLst>
              <a:ext uri="{FF2B5EF4-FFF2-40B4-BE49-F238E27FC236}">
                <a16:creationId xmlns:a16="http://schemas.microsoft.com/office/drawing/2014/main" id="{A768C8F7-8304-4914-B4A7-0599875F4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8" name="Picture 7">
            <a:extLst>
              <a:ext uri="{FF2B5EF4-FFF2-40B4-BE49-F238E27FC236}">
                <a16:creationId xmlns:a16="http://schemas.microsoft.com/office/drawing/2014/main" id="{74375954-3500-4055-881E-FF4595B9A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6044298"/>
            <a:ext cx="1491815" cy="757124"/>
          </a:xfrm>
          <a:prstGeom prst="rect">
            <a:avLst/>
          </a:prstGeom>
        </p:spPr>
      </p:pic>
      <p:sp>
        <p:nvSpPr>
          <p:cNvPr id="10" name="Content Placeholder 9">
            <a:extLst>
              <a:ext uri="{FF2B5EF4-FFF2-40B4-BE49-F238E27FC236}">
                <a16:creationId xmlns:a16="http://schemas.microsoft.com/office/drawing/2014/main" id="{6DAC9A35-3CA8-4AB2-8C1E-6217500EE85D}"/>
              </a:ext>
            </a:extLst>
          </p:cNvPr>
          <p:cNvSpPr txBox="1">
            <a:spLocks noGrp="1"/>
          </p:cNvSpPr>
          <p:nvPr>
            <p:ph idx="1"/>
          </p:nvPr>
        </p:nvSpPr>
        <p:spPr>
          <a:xfrm>
            <a:off x="457200" y="1600200"/>
            <a:ext cx="8229600" cy="904863"/>
          </a:xfrm>
          <a:prstGeom prst="rect">
            <a:avLst/>
          </a:prstGeom>
          <a:noFill/>
        </p:spPr>
        <p:txBody>
          <a:bodyPr wrap="square" rtlCol="0">
            <a:spAutoFit/>
          </a:bodyPr>
          <a:lstStyle/>
          <a:p>
            <a:pPr marL="0" indent="0">
              <a:buNone/>
            </a:pPr>
            <a:r>
              <a:rPr lang="en-GB" sz="2400" b="1" dirty="0">
                <a:solidFill>
                  <a:schemeClr val="dk1"/>
                </a:solidFill>
              </a:rPr>
              <a:t>Target: </a:t>
            </a:r>
            <a:endParaRPr lang="en-GB" sz="2400" dirty="0">
              <a:solidFill>
                <a:schemeClr val="dk1"/>
              </a:solidFill>
            </a:endParaRPr>
          </a:p>
          <a:p>
            <a:pPr marL="0" indent="0">
              <a:buNone/>
            </a:pPr>
            <a:endParaRPr lang="en-GB" sz="2400" dirty="0">
              <a:solidFill>
                <a:schemeClr val="dk1"/>
              </a:solidFill>
            </a:endParaRPr>
          </a:p>
        </p:txBody>
      </p:sp>
      <p:sp>
        <p:nvSpPr>
          <p:cNvPr id="3" name="Rectangle 2">
            <a:extLst>
              <a:ext uri="{FF2B5EF4-FFF2-40B4-BE49-F238E27FC236}">
                <a16:creationId xmlns:a16="http://schemas.microsoft.com/office/drawing/2014/main" id="{AB63F2E4-EA0E-41AC-8DD8-CCA4610D7BA9}"/>
              </a:ext>
            </a:extLst>
          </p:cNvPr>
          <p:cNvSpPr/>
          <p:nvPr/>
        </p:nvSpPr>
        <p:spPr>
          <a:xfrm>
            <a:off x="531114" y="4539911"/>
            <a:ext cx="1567352" cy="461665"/>
          </a:xfrm>
          <a:prstGeom prst="rect">
            <a:avLst/>
          </a:prstGeom>
        </p:spPr>
        <p:txBody>
          <a:bodyPr wrap="none">
            <a:spAutoFit/>
          </a:bodyPr>
          <a:lstStyle/>
          <a:p>
            <a:r>
              <a:rPr lang="en-GB" sz="2400" b="1" dirty="0">
                <a:solidFill>
                  <a:schemeClr val="dk1"/>
                </a:solidFill>
              </a:rPr>
              <a:t>Outcomes:</a:t>
            </a:r>
          </a:p>
        </p:txBody>
      </p:sp>
      <p:sp>
        <p:nvSpPr>
          <p:cNvPr id="4" name="TextBox 3">
            <a:extLst>
              <a:ext uri="{FF2B5EF4-FFF2-40B4-BE49-F238E27FC236}">
                <a16:creationId xmlns:a16="http://schemas.microsoft.com/office/drawing/2014/main" id="{22CA98A5-E18C-4DC2-9702-8466E9FFA63F}"/>
              </a:ext>
            </a:extLst>
          </p:cNvPr>
          <p:cNvSpPr txBox="1"/>
          <p:nvPr/>
        </p:nvSpPr>
        <p:spPr>
          <a:xfrm>
            <a:off x="2303624" y="4543318"/>
            <a:ext cx="5348452" cy="1569660"/>
          </a:xfrm>
          <a:prstGeom prst="rect">
            <a:avLst/>
          </a:prstGeom>
          <a:noFill/>
        </p:spPr>
        <p:txBody>
          <a:bodyPr wrap="none" rtlCol="0">
            <a:spAutoFit/>
          </a:bodyPr>
          <a:lstStyle/>
          <a:p>
            <a:pPr marL="342900" indent="-342900">
              <a:buFont typeface="Wingdings" panose="05000000000000000000" pitchFamily="2" charset="2"/>
              <a:buChar char="ü"/>
            </a:pPr>
            <a:r>
              <a:rPr lang="en-GB" sz="2400" dirty="0"/>
              <a:t>Reduced hospital admissions for frailty</a:t>
            </a:r>
          </a:p>
          <a:p>
            <a:pPr marL="342900" indent="-342900">
              <a:buFont typeface="Wingdings" panose="05000000000000000000" pitchFamily="2" charset="2"/>
              <a:buChar char="ü"/>
            </a:pPr>
            <a:r>
              <a:rPr lang="en-GB" sz="2400" dirty="0"/>
              <a:t>Reduced GP appointments</a:t>
            </a:r>
          </a:p>
          <a:p>
            <a:pPr marL="342900" indent="-342900">
              <a:buFont typeface="Wingdings" panose="05000000000000000000" pitchFamily="2" charset="2"/>
              <a:buChar char="ü"/>
            </a:pPr>
            <a:r>
              <a:rPr lang="en-GB" sz="2400" dirty="0"/>
              <a:t>Reduced home visits</a:t>
            </a:r>
          </a:p>
          <a:p>
            <a:pPr marL="342900" indent="-342900">
              <a:buFont typeface="Wingdings" panose="05000000000000000000" pitchFamily="2" charset="2"/>
              <a:buChar char="ü"/>
            </a:pPr>
            <a:r>
              <a:rPr lang="en-GB" sz="2400" dirty="0"/>
              <a:t>Reduced social isolation</a:t>
            </a:r>
          </a:p>
        </p:txBody>
      </p:sp>
      <p:sp>
        <p:nvSpPr>
          <p:cNvPr id="5" name="TextBox 4">
            <a:extLst>
              <a:ext uri="{FF2B5EF4-FFF2-40B4-BE49-F238E27FC236}">
                <a16:creationId xmlns:a16="http://schemas.microsoft.com/office/drawing/2014/main" id="{77314ABD-E6F3-44CC-AAA9-95A0BC0D6629}"/>
              </a:ext>
            </a:extLst>
          </p:cNvPr>
          <p:cNvSpPr txBox="1"/>
          <p:nvPr/>
        </p:nvSpPr>
        <p:spPr>
          <a:xfrm>
            <a:off x="1475655" y="1613951"/>
            <a:ext cx="7468480"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t>Older vulnerable patients</a:t>
            </a:r>
          </a:p>
          <a:p>
            <a:pPr marL="342900" indent="-342900">
              <a:buFont typeface="Arial" panose="020B0604020202020204" pitchFamily="34" charset="0"/>
              <a:buChar char="•"/>
            </a:pPr>
            <a:r>
              <a:rPr lang="en-GB" sz="2400" dirty="0"/>
              <a:t>Half of the patients referred by the primary care team, and</a:t>
            </a:r>
          </a:p>
          <a:p>
            <a:pPr marL="342900" indent="-342900">
              <a:buFont typeface="Arial" panose="020B0604020202020204" pitchFamily="34" charset="0"/>
              <a:buChar char="•"/>
            </a:pPr>
            <a:r>
              <a:rPr lang="en-GB" sz="2400" dirty="0"/>
              <a:t>half come from telephoning all older people discharged from hospital</a:t>
            </a:r>
          </a:p>
        </p:txBody>
      </p:sp>
    </p:spTree>
    <p:extLst>
      <p:ext uri="{BB962C8B-B14F-4D97-AF65-F5344CB8AC3E}">
        <p14:creationId xmlns:p14="http://schemas.microsoft.com/office/powerpoint/2010/main" val="13387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618BD4-D345-4BD3-AD6B-E2F410B28B88}"/>
              </a:ext>
            </a:extLst>
          </p:cNvPr>
          <p:cNvSpPr/>
          <p:nvPr/>
        </p:nvSpPr>
        <p:spPr>
          <a:xfrm>
            <a:off x="2178280" y="3742140"/>
            <a:ext cx="6373672" cy="1177419"/>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GB" sz="2400" dirty="0">
                <a:solidFill>
                  <a:schemeClr val="tx1"/>
                </a:solidFill>
              </a:rPr>
              <a:t>Marked reduction of GP appointments</a:t>
            </a:r>
          </a:p>
          <a:p>
            <a:pPr marL="342900" indent="-342900">
              <a:buFont typeface="Wingdings" panose="05000000000000000000" pitchFamily="2" charset="2"/>
              <a:buChar char="ü"/>
            </a:pPr>
            <a:r>
              <a:rPr lang="en-GB" sz="2400" dirty="0">
                <a:solidFill>
                  <a:schemeClr val="tx1"/>
                </a:solidFill>
              </a:rPr>
              <a:t>Addressing of mental health co-morbidity</a:t>
            </a:r>
          </a:p>
          <a:p>
            <a:pPr marL="342900" indent="-342900">
              <a:buFont typeface="Wingdings" panose="05000000000000000000" pitchFamily="2" charset="2"/>
              <a:buChar char="ü"/>
            </a:pPr>
            <a:r>
              <a:rPr lang="en-GB" sz="2400" dirty="0">
                <a:solidFill>
                  <a:schemeClr val="tx1"/>
                </a:solidFill>
              </a:rPr>
              <a:t>Addressing of social determinants of health  </a:t>
            </a:r>
          </a:p>
        </p:txBody>
      </p:sp>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149" y="169385"/>
            <a:ext cx="8911986" cy="1143000"/>
          </a:xfrm>
        </p:spPr>
        <p:txBody>
          <a:bodyPr>
            <a:normAutofit/>
          </a:bodyPr>
          <a:lstStyle/>
          <a:p>
            <a:r>
              <a:rPr lang="en-GB" sz="2800" b="1" dirty="0"/>
              <a:t>Model  3 – Top 2% attendees</a:t>
            </a:r>
          </a:p>
        </p:txBody>
      </p:sp>
      <p:pic>
        <p:nvPicPr>
          <p:cNvPr id="6" name="Picture 5">
            <a:extLst>
              <a:ext uri="{FF2B5EF4-FFF2-40B4-BE49-F238E27FC236}">
                <a16:creationId xmlns:a16="http://schemas.microsoft.com/office/drawing/2014/main" id="{A768C8F7-8304-4914-B4A7-0599875F4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8" name="Picture 7">
            <a:extLst>
              <a:ext uri="{FF2B5EF4-FFF2-40B4-BE49-F238E27FC236}">
                <a16:creationId xmlns:a16="http://schemas.microsoft.com/office/drawing/2014/main" id="{74375954-3500-4055-881E-FF4595B9A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6044298"/>
            <a:ext cx="1491815" cy="757124"/>
          </a:xfrm>
          <a:prstGeom prst="rect">
            <a:avLst/>
          </a:prstGeom>
        </p:spPr>
      </p:pic>
      <p:sp>
        <p:nvSpPr>
          <p:cNvPr id="10" name="Content Placeholder 9">
            <a:extLst>
              <a:ext uri="{FF2B5EF4-FFF2-40B4-BE49-F238E27FC236}">
                <a16:creationId xmlns:a16="http://schemas.microsoft.com/office/drawing/2014/main" id="{6DAC9A35-3CA8-4AB2-8C1E-6217500EE85D}"/>
              </a:ext>
            </a:extLst>
          </p:cNvPr>
          <p:cNvSpPr txBox="1">
            <a:spLocks noGrp="1"/>
          </p:cNvSpPr>
          <p:nvPr>
            <p:ph idx="1"/>
          </p:nvPr>
        </p:nvSpPr>
        <p:spPr>
          <a:xfrm>
            <a:off x="457200" y="1600200"/>
            <a:ext cx="8229600" cy="904863"/>
          </a:xfrm>
          <a:prstGeom prst="rect">
            <a:avLst/>
          </a:prstGeom>
          <a:noFill/>
        </p:spPr>
        <p:txBody>
          <a:bodyPr wrap="square" rtlCol="0">
            <a:spAutoFit/>
          </a:bodyPr>
          <a:lstStyle/>
          <a:p>
            <a:pPr marL="0" indent="0">
              <a:buNone/>
            </a:pPr>
            <a:r>
              <a:rPr lang="en-GB" sz="2400" b="1" dirty="0">
                <a:solidFill>
                  <a:schemeClr val="dk1"/>
                </a:solidFill>
              </a:rPr>
              <a:t>Target: </a:t>
            </a:r>
            <a:endParaRPr lang="en-GB" sz="2400" dirty="0">
              <a:solidFill>
                <a:schemeClr val="dk1"/>
              </a:solidFill>
            </a:endParaRPr>
          </a:p>
          <a:p>
            <a:pPr marL="0" indent="0">
              <a:buNone/>
            </a:pPr>
            <a:endParaRPr lang="en-GB" sz="2400" dirty="0">
              <a:solidFill>
                <a:schemeClr val="dk1"/>
              </a:solidFill>
            </a:endParaRPr>
          </a:p>
        </p:txBody>
      </p:sp>
      <p:sp>
        <p:nvSpPr>
          <p:cNvPr id="5" name="TextBox 4">
            <a:extLst>
              <a:ext uri="{FF2B5EF4-FFF2-40B4-BE49-F238E27FC236}">
                <a16:creationId xmlns:a16="http://schemas.microsoft.com/office/drawing/2014/main" id="{77314ABD-E6F3-44CC-AAA9-95A0BC0D6629}"/>
              </a:ext>
            </a:extLst>
          </p:cNvPr>
          <p:cNvSpPr txBox="1"/>
          <p:nvPr/>
        </p:nvSpPr>
        <p:spPr>
          <a:xfrm>
            <a:off x="2025788" y="1592129"/>
            <a:ext cx="6526164"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Identify  the top 2% of people who attend frequently for problems that the practice cannot solve</a:t>
            </a:r>
          </a:p>
        </p:txBody>
      </p:sp>
      <p:sp>
        <p:nvSpPr>
          <p:cNvPr id="9" name="Rectangle 8">
            <a:extLst>
              <a:ext uri="{FF2B5EF4-FFF2-40B4-BE49-F238E27FC236}">
                <a16:creationId xmlns:a16="http://schemas.microsoft.com/office/drawing/2014/main" id="{78678D20-B04B-45BA-A423-92758442A6A5}"/>
              </a:ext>
            </a:extLst>
          </p:cNvPr>
          <p:cNvSpPr/>
          <p:nvPr/>
        </p:nvSpPr>
        <p:spPr>
          <a:xfrm>
            <a:off x="457200" y="3729076"/>
            <a:ext cx="1774268" cy="1200329"/>
          </a:xfrm>
          <a:prstGeom prst="rect">
            <a:avLst/>
          </a:prstGeom>
          <a:solidFill>
            <a:srgbClr val="FF3399"/>
          </a:solidFill>
          <a:ln>
            <a:noFill/>
          </a:ln>
        </p:spPr>
        <p:txBody>
          <a:bodyPr wrap="square">
            <a:spAutoFit/>
          </a:bodyPr>
          <a:lstStyle/>
          <a:p>
            <a:r>
              <a:rPr lang="en-GB" sz="2400" b="1" dirty="0">
                <a:solidFill>
                  <a:schemeClr val="dk1"/>
                </a:solidFill>
              </a:rPr>
              <a:t>Outcomes:</a:t>
            </a:r>
          </a:p>
          <a:p>
            <a:endParaRPr lang="en-GB" sz="2400" b="1" dirty="0">
              <a:solidFill>
                <a:schemeClr val="dk1"/>
              </a:solidFill>
            </a:endParaRPr>
          </a:p>
          <a:p>
            <a:endParaRPr lang="en-GB" sz="2400" b="1" dirty="0">
              <a:solidFill>
                <a:schemeClr val="dk1"/>
              </a:solidFill>
            </a:endParaRPr>
          </a:p>
        </p:txBody>
      </p:sp>
    </p:spTree>
    <p:extLst>
      <p:ext uri="{BB962C8B-B14F-4D97-AF65-F5344CB8AC3E}">
        <p14:creationId xmlns:p14="http://schemas.microsoft.com/office/powerpoint/2010/main" val="3064484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54E509-0F83-41F4-8DF5-4144141AC71A}"/>
              </a:ext>
            </a:extLst>
          </p:cNvPr>
          <p:cNvSpPr/>
          <p:nvPr/>
        </p:nvSpPr>
        <p:spPr>
          <a:xfrm>
            <a:off x="563053" y="5047739"/>
            <a:ext cx="2137079" cy="120033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149" y="169385"/>
            <a:ext cx="8911986" cy="1143000"/>
          </a:xfrm>
        </p:spPr>
        <p:txBody>
          <a:bodyPr>
            <a:normAutofit/>
          </a:bodyPr>
          <a:lstStyle/>
          <a:p>
            <a:r>
              <a:rPr lang="en-GB" sz="2800" b="1" dirty="0"/>
              <a:t>Model  4 – No targeting   </a:t>
            </a:r>
          </a:p>
        </p:txBody>
      </p:sp>
      <p:pic>
        <p:nvPicPr>
          <p:cNvPr id="6" name="Picture 5">
            <a:extLst>
              <a:ext uri="{FF2B5EF4-FFF2-40B4-BE49-F238E27FC236}">
                <a16:creationId xmlns:a16="http://schemas.microsoft.com/office/drawing/2014/main" id="{A768C8F7-8304-4914-B4A7-0599875F4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8" name="Picture 7">
            <a:extLst>
              <a:ext uri="{FF2B5EF4-FFF2-40B4-BE49-F238E27FC236}">
                <a16:creationId xmlns:a16="http://schemas.microsoft.com/office/drawing/2014/main" id="{74375954-3500-4055-881E-FF4595B9A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6044298"/>
            <a:ext cx="1491815" cy="757124"/>
          </a:xfrm>
          <a:prstGeom prst="rect">
            <a:avLst/>
          </a:prstGeom>
        </p:spPr>
      </p:pic>
      <p:sp>
        <p:nvSpPr>
          <p:cNvPr id="3" name="Rectangle 2">
            <a:extLst>
              <a:ext uri="{FF2B5EF4-FFF2-40B4-BE49-F238E27FC236}">
                <a16:creationId xmlns:a16="http://schemas.microsoft.com/office/drawing/2014/main" id="{1522459B-D577-4F42-8C17-6C24357292C7}"/>
              </a:ext>
            </a:extLst>
          </p:cNvPr>
          <p:cNvSpPr/>
          <p:nvPr/>
        </p:nvSpPr>
        <p:spPr>
          <a:xfrm>
            <a:off x="720538" y="1758134"/>
            <a:ext cx="1128579" cy="461665"/>
          </a:xfrm>
          <a:prstGeom prst="rect">
            <a:avLst/>
          </a:prstGeom>
        </p:spPr>
        <p:txBody>
          <a:bodyPr wrap="none">
            <a:spAutoFit/>
          </a:bodyPr>
          <a:lstStyle/>
          <a:p>
            <a:r>
              <a:rPr lang="en-GB" sz="2400" b="1" dirty="0">
                <a:solidFill>
                  <a:schemeClr val="dk1"/>
                </a:solidFill>
              </a:rPr>
              <a:t>Target: </a:t>
            </a:r>
          </a:p>
        </p:txBody>
      </p:sp>
      <p:sp>
        <p:nvSpPr>
          <p:cNvPr id="4" name="Rectangle 3">
            <a:extLst>
              <a:ext uri="{FF2B5EF4-FFF2-40B4-BE49-F238E27FC236}">
                <a16:creationId xmlns:a16="http://schemas.microsoft.com/office/drawing/2014/main" id="{ABF05CFF-2378-4D06-9D1F-3A5780F248D1}"/>
              </a:ext>
            </a:extLst>
          </p:cNvPr>
          <p:cNvSpPr/>
          <p:nvPr/>
        </p:nvSpPr>
        <p:spPr>
          <a:xfrm>
            <a:off x="557417" y="5197439"/>
            <a:ext cx="1567352" cy="2677656"/>
          </a:xfrm>
          <a:prstGeom prst="rect">
            <a:avLst/>
          </a:prstGeom>
        </p:spPr>
        <p:txBody>
          <a:bodyPr wrap="none">
            <a:spAutoFit/>
          </a:bodyPr>
          <a:lstStyle/>
          <a:p>
            <a:r>
              <a:rPr lang="en-GB" sz="2400" b="1" dirty="0">
                <a:solidFill>
                  <a:schemeClr val="dk1"/>
                </a:solidFill>
              </a:rPr>
              <a:t>Outcomes:</a:t>
            </a:r>
          </a:p>
          <a:p>
            <a:endParaRPr lang="en-GB" sz="2400" b="1" dirty="0">
              <a:solidFill>
                <a:schemeClr val="dk1"/>
              </a:solidFill>
            </a:endParaRPr>
          </a:p>
          <a:p>
            <a:endParaRPr lang="en-GB" sz="2400" b="1" dirty="0">
              <a:solidFill>
                <a:schemeClr val="dk1"/>
              </a:solidFill>
            </a:endParaRPr>
          </a:p>
          <a:p>
            <a:endParaRPr lang="en-GB" sz="2400" b="1" dirty="0">
              <a:solidFill>
                <a:schemeClr val="dk1"/>
              </a:solidFill>
            </a:endParaRPr>
          </a:p>
          <a:p>
            <a:endParaRPr lang="en-GB" sz="2400" b="1" dirty="0">
              <a:solidFill>
                <a:schemeClr val="dk1"/>
              </a:solidFill>
            </a:endParaRPr>
          </a:p>
          <a:p>
            <a:endParaRPr lang="en-GB" sz="2400" b="1" dirty="0">
              <a:solidFill>
                <a:schemeClr val="dk1"/>
              </a:solidFill>
            </a:endParaRPr>
          </a:p>
          <a:p>
            <a:endParaRPr lang="en-GB" sz="2400" b="1" dirty="0">
              <a:solidFill>
                <a:schemeClr val="dk1"/>
              </a:solidFill>
            </a:endParaRPr>
          </a:p>
        </p:txBody>
      </p:sp>
      <p:sp>
        <p:nvSpPr>
          <p:cNvPr id="7" name="TextBox 6">
            <a:extLst>
              <a:ext uri="{FF2B5EF4-FFF2-40B4-BE49-F238E27FC236}">
                <a16:creationId xmlns:a16="http://schemas.microsoft.com/office/drawing/2014/main" id="{BF03107D-8778-4B8E-ACC5-7A6EE0DFF26E}"/>
              </a:ext>
            </a:extLst>
          </p:cNvPr>
          <p:cNvSpPr txBox="1"/>
          <p:nvPr/>
        </p:nvSpPr>
        <p:spPr>
          <a:xfrm rot="10800000" flipV="1">
            <a:off x="2002371" y="1646019"/>
            <a:ext cx="6820407"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t>In Cullumpton, Devon, GPs and practice nurses from three GP surgeries make referrals to a link worker, who has an office in one of those surgeries</a:t>
            </a:r>
          </a:p>
          <a:p>
            <a:r>
              <a:rPr lang="en-GB" sz="2400" dirty="0"/>
              <a:t>      </a:t>
            </a:r>
          </a:p>
          <a:p>
            <a:pPr marL="342900" indent="-342900">
              <a:buFont typeface="Arial" panose="020B0604020202020204" pitchFamily="34" charset="0"/>
              <a:buChar char="•"/>
            </a:pPr>
            <a:r>
              <a:rPr lang="en-GB" sz="2400" dirty="0"/>
              <a:t>The link worker offers appointments to support and motivate people in order to make changes to their health.  They do this by accessing support  available both in the local community and at the GP surgery</a:t>
            </a:r>
          </a:p>
        </p:txBody>
      </p:sp>
      <p:sp>
        <p:nvSpPr>
          <p:cNvPr id="5" name="TextBox 4">
            <a:extLst>
              <a:ext uri="{FF2B5EF4-FFF2-40B4-BE49-F238E27FC236}">
                <a16:creationId xmlns:a16="http://schemas.microsoft.com/office/drawing/2014/main" id="{6E5DF343-4BBD-4ADC-AB05-0C9E500FC4A9}"/>
              </a:ext>
            </a:extLst>
          </p:cNvPr>
          <p:cNvSpPr txBox="1"/>
          <p:nvPr/>
        </p:nvSpPr>
        <p:spPr>
          <a:xfrm>
            <a:off x="2705652" y="5040125"/>
            <a:ext cx="6128282" cy="1200329"/>
          </a:xfrm>
          <a:prstGeom prst="rect">
            <a:avLst/>
          </a:prstGeom>
          <a:solidFill>
            <a:srgbClr val="FF3399"/>
          </a:solidFill>
          <a:ln>
            <a:noFill/>
          </a:ln>
        </p:spPr>
        <p:txBody>
          <a:bodyPr wrap="square" rtlCol="0">
            <a:spAutoFit/>
          </a:bodyPr>
          <a:lstStyle/>
          <a:p>
            <a:pPr marL="342900" indent="-342900">
              <a:buFont typeface="Wingdings" panose="05000000000000000000" pitchFamily="2" charset="2"/>
              <a:buChar char="ü"/>
            </a:pPr>
            <a:r>
              <a:rPr lang="en-GB" sz="2400" dirty="0"/>
              <a:t>Improved health and wellbeing</a:t>
            </a:r>
          </a:p>
          <a:p>
            <a:pPr marL="342900" indent="-342900">
              <a:buFont typeface="Wingdings" panose="05000000000000000000" pitchFamily="2" charset="2"/>
              <a:buChar char="ü"/>
            </a:pPr>
            <a:r>
              <a:rPr lang="en-GB" sz="2400" dirty="0"/>
              <a:t>Addressing social determinants of health</a:t>
            </a:r>
          </a:p>
          <a:p>
            <a:pPr marL="342900" indent="-342900">
              <a:buFont typeface="Wingdings" panose="05000000000000000000" pitchFamily="2" charset="2"/>
              <a:buChar char="ü"/>
            </a:pPr>
            <a:r>
              <a:rPr lang="en-GB" sz="2400" dirty="0"/>
              <a:t>Reduction of GP appointments </a:t>
            </a:r>
          </a:p>
        </p:txBody>
      </p:sp>
    </p:spTree>
    <p:extLst>
      <p:ext uri="{BB962C8B-B14F-4D97-AF65-F5344CB8AC3E}">
        <p14:creationId xmlns:p14="http://schemas.microsoft.com/office/powerpoint/2010/main" val="3343065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643EA2-F3A4-4185-A646-C708605816D2}"/>
              </a:ext>
            </a:extLst>
          </p:cNvPr>
          <p:cNvSpPr/>
          <p:nvPr/>
        </p:nvSpPr>
        <p:spPr>
          <a:xfrm>
            <a:off x="1043608" y="3261266"/>
            <a:ext cx="7595835" cy="166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9484CDF4-3019-483B-9C8A-CFAD89CF33CA}"/>
              </a:ext>
            </a:extLst>
          </p:cNvPr>
          <p:cNvSpPr/>
          <p:nvPr/>
        </p:nvSpPr>
        <p:spPr>
          <a:xfrm>
            <a:off x="1043608" y="2204864"/>
            <a:ext cx="7595835" cy="10564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9843" y="169385"/>
            <a:ext cx="8229600" cy="1143000"/>
          </a:xfrm>
        </p:spPr>
        <p:txBody>
          <a:bodyPr>
            <a:normAutofit/>
          </a:bodyPr>
          <a:lstStyle/>
          <a:p>
            <a:r>
              <a:rPr lang="en-GB" sz="2800" b="1" dirty="0"/>
              <a:t>Implementation</a:t>
            </a:r>
          </a:p>
        </p:txBody>
      </p:sp>
      <p:sp>
        <p:nvSpPr>
          <p:cNvPr id="7" name="Content Placeholder 2">
            <a:extLst>
              <a:ext uri="{FF2B5EF4-FFF2-40B4-BE49-F238E27FC236}">
                <a16:creationId xmlns:a16="http://schemas.microsoft.com/office/drawing/2014/main" id="{7E28A701-D164-49F6-8BEF-CBE15D707825}"/>
              </a:ext>
            </a:extLst>
          </p:cNvPr>
          <p:cNvSpPr>
            <a:spLocks noGrp="1"/>
          </p:cNvSpPr>
          <p:nvPr>
            <p:ph idx="1"/>
          </p:nvPr>
        </p:nvSpPr>
        <p:spPr>
          <a:xfrm>
            <a:off x="838200" y="1825625"/>
            <a:ext cx="7982272" cy="4351338"/>
          </a:xfrm>
        </p:spPr>
        <p:txBody>
          <a:bodyPr>
            <a:normAutofit fontScale="92500" lnSpcReduction="20000"/>
          </a:bodyPr>
          <a:lstStyle/>
          <a:p>
            <a:r>
              <a:rPr lang="en-GB" sz="2600" dirty="0"/>
              <a:t>Rolled out by networks based on the Extended Access hubs</a:t>
            </a:r>
          </a:p>
          <a:p>
            <a:pPr lvl="1"/>
            <a:r>
              <a:rPr lang="en-GB" sz="2600" dirty="0"/>
              <a:t>Hall Green Health Centre  (phase 1)</a:t>
            </a:r>
          </a:p>
          <a:p>
            <a:pPr lvl="1"/>
            <a:r>
              <a:rPr lang="en-GB" sz="2600" dirty="0"/>
              <a:t>Lordswood House Medical Practice (phase 1)</a:t>
            </a:r>
          </a:p>
          <a:p>
            <a:pPr lvl="1"/>
            <a:r>
              <a:rPr lang="en-GB" sz="2600" dirty="0"/>
              <a:t>ROH (phase 1)</a:t>
            </a:r>
          </a:p>
          <a:p>
            <a:pPr lvl="1"/>
            <a:r>
              <a:rPr lang="en-GB" sz="2600" dirty="0"/>
              <a:t>Oaks Medical Centre</a:t>
            </a:r>
          </a:p>
          <a:p>
            <a:pPr lvl="1"/>
            <a:r>
              <a:rPr lang="en-GB" sz="2600" dirty="0"/>
              <a:t>Harlequin Surgery</a:t>
            </a:r>
          </a:p>
          <a:p>
            <a:pPr lvl="1"/>
            <a:r>
              <a:rPr lang="en-GB" sz="2600" dirty="0"/>
              <a:t>Iridium Medical Practice</a:t>
            </a:r>
          </a:p>
          <a:p>
            <a:pPr lvl="1"/>
            <a:r>
              <a:rPr lang="en-GB" sz="2600" dirty="0"/>
              <a:t>Ley Hill Medical Practice </a:t>
            </a:r>
          </a:p>
          <a:p>
            <a:endParaRPr lang="en-GB" sz="2600" dirty="0"/>
          </a:p>
          <a:p>
            <a:r>
              <a:rPr lang="en-GB" sz="2600" dirty="0"/>
              <a:t> Locality leads confirmed for phase 1 </a:t>
            </a:r>
          </a:p>
          <a:p>
            <a:pPr marL="0" indent="0">
              <a:buNone/>
            </a:pPr>
            <a:r>
              <a:rPr lang="en-GB" sz="2600" dirty="0"/>
              <a:t> </a:t>
            </a:r>
          </a:p>
          <a:p>
            <a:endParaRPr lang="en-GB" sz="2400" dirty="0"/>
          </a:p>
        </p:txBody>
      </p:sp>
      <p:pic>
        <p:nvPicPr>
          <p:cNvPr id="6" name="Picture 5">
            <a:extLst>
              <a:ext uri="{FF2B5EF4-FFF2-40B4-BE49-F238E27FC236}">
                <a16:creationId xmlns:a16="http://schemas.microsoft.com/office/drawing/2014/main" id="{C6549C5D-8965-4953-95A9-BAC6E1892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8" name="Picture 7">
            <a:extLst>
              <a:ext uri="{FF2B5EF4-FFF2-40B4-BE49-F238E27FC236}">
                <a16:creationId xmlns:a16="http://schemas.microsoft.com/office/drawing/2014/main" id="{9CCA248D-07CD-4397-AEEA-ED4AA1066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634" y="5745021"/>
            <a:ext cx="2081501" cy="1056401"/>
          </a:xfrm>
          <a:prstGeom prst="rect">
            <a:avLst/>
          </a:prstGeom>
        </p:spPr>
      </p:pic>
    </p:spTree>
    <p:extLst>
      <p:ext uri="{BB962C8B-B14F-4D97-AF65-F5344CB8AC3E}">
        <p14:creationId xmlns:p14="http://schemas.microsoft.com/office/powerpoint/2010/main" val="307175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9843" y="169385"/>
            <a:ext cx="8229600" cy="1143000"/>
          </a:xfrm>
        </p:spPr>
        <p:txBody>
          <a:bodyPr>
            <a:normAutofit/>
          </a:bodyPr>
          <a:lstStyle/>
          <a:p>
            <a:r>
              <a:rPr lang="en-GB" sz="2800" b="1" dirty="0"/>
              <a:t>How will patients be made aware of this social prescribing service?</a:t>
            </a:r>
            <a:endParaRPr lang="en-GB" sz="2800" dirty="0"/>
          </a:p>
        </p:txBody>
      </p:sp>
      <p:sp>
        <p:nvSpPr>
          <p:cNvPr id="7" name="Content Placeholder 2">
            <a:extLst>
              <a:ext uri="{FF2B5EF4-FFF2-40B4-BE49-F238E27FC236}">
                <a16:creationId xmlns:a16="http://schemas.microsoft.com/office/drawing/2014/main" id="{7E28A701-D164-49F6-8BEF-CBE15D707825}"/>
              </a:ext>
            </a:extLst>
          </p:cNvPr>
          <p:cNvSpPr>
            <a:spLocks noGrp="1"/>
          </p:cNvSpPr>
          <p:nvPr>
            <p:ph idx="1"/>
          </p:nvPr>
        </p:nvSpPr>
        <p:spPr>
          <a:xfrm>
            <a:off x="251061" y="1792543"/>
            <a:ext cx="5380426" cy="4594506"/>
          </a:xfrm>
        </p:spPr>
        <p:txBody>
          <a:bodyPr>
            <a:normAutofit/>
          </a:bodyPr>
          <a:lstStyle/>
          <a:p>
            <a:pPr lvl="1">
              <a:lnSpc>
                <a:spcPts val="1920"/>
              </a:lnSpc>
              <a:spcAft>
                <a:spcPts val="750"/>
              </a:spcAft>
            </a:pPr>
            <a:r>
              <a:rPr lang="en-GB" sz="2400" dirty="0"/>
              <a:t>The Patient Participation Group will be notified</a:t>
            </a:r>
          </a:p>
          <a:p>
            <a:pPr lvl="1">
              <a:lnSpc>
                <a:spcPts val="1920"/>
              </a:lnSpc>
              <a:spcAft>
                <a:spcPts val="750"/>
              </a:spcAft>
            </a:pPr>
            <a:r>
              <a:rPr lang="en-GB" sz="2400" dirty="0"/>
              <a:t>OHP website </a:t>
            </a:r>
          </a:p>
          <a:p>
            <a:pPr lvl="1">
              <a:lnSpc>
                <a:spcPts val="1920"/>
              </a:lnSpc>
              <a:spcAft>
                <a:spcPts val="750"/>
              </a:spcAft>
            </a:pPr>
            <a:r>
              <a:rPr lang="en-GB" sz="2400" dirty="0"/>
              <a:t>Leaflets &amp; posters  available in practices</a:t>
            </a:r>
          </a:p>
          <a:p>
            <a:pPr lvl="1">
              <a:lnSpc>
                <a:spcPts val="1920"/>
              </a:lnSpc>
              <a:spcAft>
                <a:spcPts val="750"/>
              </a:spcAft>
            </a:pPr>
            <a:r>
              <a:rPr lang="en-GB" sz="2400" dirty="0"/>
              <a:t>Word of mouth </a:t>
            </a:r>
          </a:p>
          <a:p>
            <a:pPr lvl="1">
              <a:lnSpc>
                <a:spcPts val="1920"/>
              </a:lnSpc>
              <a:spcAft>
                <a:spcPts val="750"/>
              </a:spcAft>
            </a:pPr>
            <a:r>
              <a:rPr lang="en-GB" sz="2400" dirty="0"/>
              <a:t>Text messages to eligible patients</a:t>
            </a:r>
          </a:p>
          <a:p>
            <a:pPr lvl="1">
              <a:lnSpc>
                <a:spcPts val="1920"/>
              </a:lnSpc>
              <a:spcAft>
                <a:spcPts val="750"/>
              </a:spcAft>
            </a:pPr>
            <a:r>
              <a:rPr lang="en-GB" sz="2400" dirty="0"/>
              <a:t>Targeted  communications campaigns</a:t>
            </a:r>
          </a:p>
          <a:p>
            <a:pPr marL="457200" lvl="1" indent="0">
              <a:lnSpc>
                <a:spcPts val="1920"/>
              </a:lnSpc>
              <a:spcAft>
                <a:spcPts val="750"/>
              </a:spcAft>
              <a:buNone/>
            </a:pPr>
            <a:endParaRPr lang="en-GB" sz="2000" dirty="0"/>
          </a:p>
        </p:txBody>
      </p:sp>
      <p:pic>
        <p:nvPicPr>
          <p:cNvPr id="8" name="Picture 7">
            <a:extLst>
              <a:ext uri="{FF2B5EF4-FFF2-40B4-BE49-F238E27FC236}">
                <a16:creationId xmlns:a16="http://schemas.microsoft.com/office/drawing/2014/main" id="{F199BDE4-9F0B-4095-827F-91D3E0442B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9" name="Picture 8">
            <a:extLst>
              <a:ext uri="{FF2B5EF4-FFF2-40B4-BE49-F238E27FC236}">
                <a16:creationId xmlns:a16="http://schemas.microsoft.com/office/drawing/2014/main" id="{032F6185-1E67-471D-A652-57D5B86A8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634" y="5745021"/>
            <a:ext cx="2081501" cy="1056401"/>
          </a:xfrm>
          <a:prstGeom prst="rect">
            <a:avLst/>
          </a:prstGeom>
        </p:spPr>
      </p:pic>
      <p:pic>
        <p:nvPicPr>
          <p:cNvPr id="4" name="Picture 3">
            <a:extLst>
              <a:ext uri="{FF2B5EF4-FFF2-40B4-BE49-F238E27FC236}">
                <a16:creationId xmlns:a16="http://schemas.microsoft.com/office/drawing/2014/main" id="{4A523BF4-7784-4421-8D06-544C16EBFE74}"/>
              </a:ext>
            </a:extLst>
          </p:cNvPr>
          <p:cNvPicPr>
            <a:picLocks noChangeAspect="1"/>
          </p:cNvPicPr>
          <p:nvPr/>
        </p:nvPicPr>
        <p:blipFill>
          <a:blip r:embed="rId5"/>
          <a:stretch>
            <a:fillRect/>
          </a:stretch>
        </p:blipFill>
        <p:spPr>
          <a:xfrm>
            <a:off x="5958879" y="2105492"/>
            <a:ext cx="2548991" cy="3188262"/>
          </a:xfrm>
          <a:prstGeom prst="rect">
            <a:avLst/>
          </a:prstGeom>
        </p:spPr>
      </p:pic>
    </p:spTree>
    <p:extLst>
      <p:ext uri="{BB962C8B-B14F-4D97-AF65-F5344CB8AC3E}">
        <p14:creationId xmlns:p14="http://schemas.microsoft.com/office/powerpoint/2010/main" val="1516452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9843" y="169385"/>
            <a:ext cx="8229600" cy="1143000"/>
          </a:xfrm>
        </p:spPr>
        <p:txBody>
          <a:bodyPr>
            <a:normAutofit/>
          </a:bodyPr>
          <a:lstStyle/>
          <a:p>
            <a:r>
              <a:rPr lang="en-GB" sz="2800" b="1" dirty="0"/>
              <a:t>Next Steps</a:t>
            </a:r>
          </a:p>
        </p:txBody>
      </p:sp>
      <p:sp>
        <p:nvSpPr>
          <p:cNvPr id="7" name="Content Placeholder 2">
            <a:extLst>
              <a:ext uri="{FF2B5EF4-FFF2-40B4-BE49-F238E27FC236}">
                <a16:creationId xmlns:a16="http://schemas.microsoft.com/office/drawing/2014/main" id="{7E28A701-D164-49F6-8BEF-CBE15D707825}"/>
              </a:ext>
            </a:extLst>
          </p:cNvPr>
          <p:cNvSpPr>
            <a:spLocks noGrp="1"/>
          </p:cNvSpPr>
          <p:nvPr>
            <p:ph idx="1"/>
          </p:nvPr>
        </p:nvSpPr>
        <p:spPr>
          <a:xfrm>
            <a:off x="838200" y="1825625"/>
            <a:ext cx="7982272" cy="4351338"/>
          </a:xfrm>
        </p:spPr>
        <p:txBody>
          <a:bodyPr>
            <a:normAutofit/>
          </a:bodyPr>
          <a:lstStyle/>
          <a:p>
            <a:pPr marL="0" indent="0">
              <a:buNone/>
            </a:pPr>
            <a:r>
              <a:rPr lang="en-GB" sz="2400" b="1" dirty="0"/>
              <a:t>November 2018</a:t>
            </a:r>
          </a:p>
          <a:p>
            <a:r>
              <a:rPr lang="en-GB" sz="2400" dirty="0"/>
              <a:t>3 Health &amp; Wellbeing Partners in post</a:t>
            </a:r>
          </a:p>
          <a:p>
            <a:r>
              <a:rPr lang="en-GB" sz="2400" dirty="0"/>
              <a:t>Locality leads to meet with Health &amp; Wellbeing Partners to establish a suitable model</a:t>
            </a:r>
          </a:p>
          <a:p>
            <a:r>
              <a:rPr lang="en-GB" sz="2400" dirty="0"/>
              <a:t>Roll out</a:t>
            </a:r>
          </a:p>
          <a:p>
            <a:endParaRPr lang="en-GB" sz="2400" dirty="0"/>
          </a:p>
          <a:p>
            <a:pPr marL="0" indent="0">
              <a:buNone/>
            </a:pPr>
            <a:r>
              <a:rPr lang="en-GB" sz="2400" b="1" dirty="0"/>
              <a:t>November 2018/December 2018</a:t>
            </a:r>
          </a:p>
          <a:p>
            <a:r>
              <a:rPr lang="en-GB" sz="2400" dirty="0"/>
              <a:t>Recruit an additional 4 Health &amp; Wellbeing Partners</a:t>
            </a:r>
          </a:p>
        </p:txBody>
      </p:sp>
      <p:pic>
        <p:nvPicPr>
          <p:cNvPr id="6" name="Picture 5">
            <a:extLst>
              <a:ext uri="{FF2B5EF4-FFF2-40B4-BE49-F238E27FC236}">
                <a16:creationId xmlns:a16="http://schemas.microsoft.com/office/drawing/2014/main" id="{C6549C5D-8965-4953-95A9-BAC6E1892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8" name="Picture 7">
            <a:extLst>
              <a:ext uri="{FF2B5EF4-FFF2-40B4-BE49-F238E27FC236}">
                <a16:creationId xmlns:a16="http://schemas.microsoft.com/office/drawing/2014/main" id="{9CCA248D-07CD-4397-AEEA-ED4AA1066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634" y="5745021"/>
            <a:ext cx="2081501" cy="1056401"/>
          </a:xfrm>
          <a:prstGeom prst="rect">
            <a:avLst/>
          </a:prstGeom>
        </p:spPr>
      </p:pic>
    </p:spTree>
    <p:extLst>
      <p:ext uri="{BB962C8B-B14F-4D97-AF65-F5344CB8AC3E}">
        <p14:creationId xmlns:p14="http://schemas.microsoft.com/office/powerpoint/2010/main" val="2964426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9843" y="169385"/>
            <a:ext cx="8229600" cy="1143000"/>
          </a:xfrm>
        </p:spPr>
        <p:txBody>
          <a:bodyPr>
            <a:normAutofit/>
          </a:bodyPr>
          <a:lstStyle/>
          <a:p>
            <a:r>
              <a:rPr lang="en-GB" sz="2800" b="1" dirty="0"/>
              <a:t>Questions </a:t>
            </a:r>
            <a:endParaRPr lang="en-GB" sz="2800" dirty="0"/>
          </a:p>
        </p:txBody>
      </p:sp>
      <p:sp>
        <p:nvSpPr>
          <p:cNvPr id="7" name="Content Placeholder 2">
            <a:extLst>
              <a:ext uri="{FF2B5EF4-FFF2-40B4-BE49-F238E27FC236}">
                <a16:creationId xmlns:a16="http://schemas.microsoft.com/office/drawing/2014/main" id="{7E28A701-D164-49F6-8BEF-CBE15D707825}"/>
              </a:ext>
            </a:extLst>
          </p:cNvPr>
          <p:cNvSpPr>
            <a:spLocks noGrp="1"/>
          </p:cNvSpPr>
          <p:nvPr>
            <p:ph idx="1"/>
          </p:nvPr>
        </p:nvSpPr>
        <p:spPr>
          <a:xfrm>
            <a:off x="838200" y="1825625"/>
            <a:ext cx="7982272" cy="4351338"/>
          </a:xfrm>
        </p:spPr>
        <p:txBody>
          <a:bodyPr>
            <a:normAutofit/>
          </a:bodyPr>
          <a:lstStyle/>
          <a:p>
            <a:endParaRPr lang="en-GB" sz="2400" dirty="0"/>
          </a:p>
          <a:p>
            <a:pPr marL="57150" indent="0">
              <a:lnSpc>
                <a:spcPts val="1920"/>
              </a:lnSpc>
              <a:spcAft>
                <a:spcPts val="750"/>
              </a:spcAft>
              <a:buNone/>
            </a:pPr>
            <a:endParaRPr lang="en-GB" sz="2400" b="1" u="sng" dirty="0">
              <a:solidFill>
                <a:srgbClr val="FF0000"/>
              </a:solidFill>
            </a:endParaRPr>
          </a:p>
          <a:p>
            <a:pPr lvl="1">
              <a:lnSpc>
                <a:spcPts val="1920"/>
              </a:lnSpc>
              <a:spcAft>
                <a:spcPts val="750"/>
              </a:spcAft>
            </a:pPr>
            <a:endParaRPr lang="en-GB" sz="2400" dirty="0"/>
          </a:p>
        </p:txBody>
      </p:sp>
      <p:pic>
        <p:nvPicPr>
          <p:cNvPr id="8" name="Picture 7">
            <a:extLst>
              <a:ext uri="{FF2B5EF4-FFF2-40B4-BE49-F238E27FC236}">
                <a16:creationId xmlns:a16="http://schemas.microsoft.com/office/drawing/2014/main" id="{C48A6F03-DBB2-4A5C-9E06-A7EB41119E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9" name="Picture 8">
            <a:extLst>
              <a:ext uri="{FF2B5EF4-FFF2-40B4-BE49-F238E27FC236}">
                <a16:creationId xmlns:a16="http://schemas.microsoft.com/office/drawing/2014/main" id="{0583AA3C-97C8-43F0-8B68-8CDFB3D4E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634" y="5745021"/>
            <a:ext cx="2081501" cy="1056401"/>
          </a:xfrm>
          <a:prstGeom prst="rect">
            <a:avLst/>
          </a:prstGeom>
        </p:spPr>
      </p:pic>
    </p:spTree>
    <p:extLst>
      <p:ext uri="{BB962C8B-B14F-4D97-AF65-F5344CB8AC3E}">
        <p14:creationId xmlns:p14="http://schemas.microsoft.com/office/powerpoint/2010/main" val="373070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9843" y="169385"/>
            <a:ext cx="8229600" cy="1143000"/>
          </a:xfrm>
        </p:spPr>
        <p:txBody>
          <a:bodyPr>
            <a:normAutofit/>
          </a:bodyPr>
          <a:lstStyle/>
          <a:p>
            <a:r>
              <a:rPr lang="en-GB" sz="2800" b="1" dirty="0"/>
              <a:t>What is social prescribing </a:t>
            </a:r>
          </a:p>
        </p:txBody>
      </p:sp>
      <p:pic>
        <p:nvPicPr>
          <p:cNvPr id="6" name="Picture 5">
            <a:extLst>
              <a:ext uri="{FF2B5EF4-FFF2-40B4-BE49-F238E27FC236}">
                <a16:creationId xmlns:a16="http://schemas.microsoft.com/office/drawing/2014/main" id="{A768C8F7-8304-4914-B4A7-0599875F4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sp>
        <p:nvSpPr>
          <p:cNvPr id="4" name="Rectangle 3">
            <a:extLst>
              <a:ext uri="{FF2B5EF4-FFF2-40B4-BE49-F238E27FC236}">
                <a16:creationId xmlns:a16="http://schemas.microsoft.com/office/drawing/2014/main" id="{E70B52D2-BD79-4849-AA26-FC333770EA96}"/>
              </a:ext>
            </a:extLst>
          </p:cNvPr>
          <p:cNvSpPr/>
          <p:nvPr/>
        </p:nvSpPr>
        <p:spPr>
          <a:xfrm>
            <a:off x="557417" y="1511394"/>
            <a:ext cx="7416824" cy="45653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spcAft>
                <a:spcPts val="800"/>
              </a:spcAft>
              <a:buFont typeface="Arial" panose="020B0604020202020204" pitchFamily="34" charset="0"/>
              <a:buChar char="•"/>
            </a:pPr>
            <a:r>
              <a:rPr lang="en-GB" sz="2400" dirty="0">
                <a:solidFill>
                  <a:schemeClr val="dk1"/>
                </a:solidFill>
              </a:rPr>
              <a:t>Social prescribing is a way of </a:t>
            </a:r>
            <a:r>
              <a:rPr lang="en-GB" sz="2400" dirty="0">
                <a:solidFill>
                  <a:srgbClr val="CC00CC"/>
                </a:solidFill>
              </a:rPr>
              <a:t>linking patients </a:t>
            </a:r>
            <a:r>
              <a:rPr lang="en-GB" sz="2400" dirty="0">
                <a:solidFill>
                  <a:schemeClr val="dk1"/>
                </a:solidFill>
              </a:rPr>
              <a:t>in primary care with sources of </a:t>
            </a:r>
            <a:r>
              <a:rPr lang="en-GB" sz="2400" dirty="0">
                <a:solidFill>
                  <a:srgbClr val="CC00CC"/>
                </a:solidFill>
              </a:rPr>
              <a:t>support</a:t>
            </a:r>
            <a:r>
              <a:rPr lang="en-GB" sz="2400" dirty="0">
                <a:solidFill>
                  <a:schemeClr val="dk1"/>
                </a:solidFill>
              </a:rPr>
              <a:t> which are typically provided by </a:t>
            </a:r>
            <a:r>
              <a:rPr lang="en-GB" sz="2400" dirty="0">
                <a:solidFill>
                  <a:srgbClr val="CC00CC"/>
                </a:solidFill>
              </a:rPr>
              <a:t>voluntary</a:t>
            </a:r>
            <a:r>
              <a:rPr lang="en-GB" sz="2400" dirty="0">
                <a:solidFill>
                  <a:schemeClr val="dk1"/>
                </a:solidFill>
              </a:rPr>
              <a:t> and </a:t>
            </a:r>
            <a:r>
              <a:rPr lang="en-GB" sz="2400" dirty="0">
                <a:solidFill>
                  <a:srgbClr val="CC00CC"/>
                </a:solidFill>
              </a:rPr>
              <a:t>community </a:t>
            </a:r>
            <a:r>
              <a:rPr lang="en-GB" sz="2400" dirty="0">
                <a:solidFill>
                  <a:schemeClr val="dk1"/>
                </a:solidFill>
              </a:rPr>
              <a:t>sector organisations </a:t>
            </a:r>
          </a:p>
          <a:p>
            <a:pPr marL="342900" indent="-342900">
              <a:spcAft>
                <a:spcPts val="800"/>
              </a:spcAft>
              <a:buFont typeface="Arial" panose="020B0604020202020204" pitchFamily="34" charset="0"/>
              <a:buChar char="•"/>
            </a:pPr>
            <a:endParaRPr lang="en-GB" sz="2400" dirty="0">
              <a:solidFill>
                <a:schemeClr val="dk1"/>
              </a:solidFill>
            </a:endParaRPr>
          </a:p>
          <a:p>
            <a:pPr marL="342900" indent="-342900">
              <a:spcAft>
                <a:spcPts val="800"/>
              </a:spcAft>
              <a:buFont typeface="Arial" panose="020B0604020202020204" pitchFamily="34" charset="0"/>
              <a:buChar char="•"/>
            </a:pPr>
            <a:r>
              <a:rPr lang="en-GB" sz="2400" dirty="0">
                <a:solidFill>
                  <a:schemeClr val="dk1"/>
                </a:solidFill>
              </a:rPr>
              <a:t>Social prescribing provides </a:t>
            </a:r>
            <a:r>
              <a:rPr lang="en-GB" sz="2400" dirty="0">
                <a:solidFill>
                  <a:srgbClr val="CC00CC"/>
                </a:solidFill>
              </a:rPr>
              <a:t>GPs with a non-medical referral option</a:t>
            </a:r>
            <a:r>
              <a:rPr lang="en-GB" sz="2400" dirty="0">
                <a:solidFill>
                  <a:schemeClr val="dk1"/>
                </a:solidFill>
              </a:rPr>
              <a:t> that can operate alongside existing treatments to improve health and well-being </a:t>
            </a:r>
          </a:p>
          <a:p>
            <a:pPr marL="342900" indent="-342900">
              <a:spcAft>
                <a:spcPts val="800"/>
              </a:spcAft>
              <a:buFont typeface="Arial" panose="020B0604020202020204" pitchFamily="34" charset="0"/>
              <a:buChar char="•"/>
            </a:pPr>
            <a:endParaRPr lang="en-GB" sz="2400" dirty="0">
              <a:solidFill>
                <a:schemeClr val="dk1"/>
              </a:solidFill>
            </a:endParaRPr>
          </a:p>
          <a:p>
            <a:pPr marL="342900" indent="-342900">
              <a:spcAft>
                <a:spcPts val="800"/>
              </a:spcAft>
              <a:buFont typeface="Arial" panose="020B0604020202020204" pitchFamily="34" charset="0"/>
              <a:buChar char="•"/>
            </a:pPr>
            <a:r>
              <a:rPr lang="en-GB" sz="2400" dirty="0">
                <a:solidFill>
                  <a:schemeClr val="dk1"/>
                </a:solidFill>
              </a:rPr>
              <a:t>Examples of </a:t>
            </a:r>
            <a:r>
              <a:rPr lang="en-GB" sz="2400" dirty="0">
                <a:solidFill>
                  <a:srgbClr val="CC00CC"/>
                </a:solidFill>
              </a:rPr>
              <a:t>activities include </a:t>
            </a:r>
            <a:r>
              <a:rPr lang="en-GB" sz="2400" dirty="0">
                <a:solidFill>
                  <a:schemeClr val="dk1"/>
                </a:solidFill>
              </a:rPr>
              <a:t>gardening, befriending, cookery and a range of sports</a:t>
            </a:r>
          </a:p>
        </p:txBody>
      </p:sp>
      <p:pic>
        <p:nvPicPr>
          <p:cNvPr id="8" name="Picture 7">
            <a:extLst>
              <a:ext uri="{FF2B5EF4-FFF2-40B4-BE49-F238E27FC236}">
                <a16:creationId xmlns:a16="http://schemas.microsoft.com/office/drawing/2014/main" id="{74375954-3500-4055-881E-FF4595B9A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6153934"/>
            <a:ext cx="1275791" cy="647488"/>
          </a:xfrm>
          <a:prstGeom prst="rect">
            <a:avLst/>
          </a:prstGeom>
        </p:spPr>
      </p:pic>
    </p:spTree>
    <p:extLst>
      <p:ext uri="{BB962C8B-B14F-4D97-AF65-F5344CB8AC3E}">
        <p14:creationId xmlns:p14="http://schemas.microsoft.com/office/powerpoint/2010/main" val="2623985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61835" y="470951"/>
            <a:ext cx="6400800" cy="5398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595959"/>
              </a:solidFill>
              <a:latin typeface="Gotham-Medium"/>
              <a:cs typeface="Gotham-Medium"/>
            </a:endParaRPr>
          </a:p>
        </p:txBody>
      </p:sp>
      <p:sp>
        <p:nvSpPr>
          <p:cNvPr id="16" name="Rectangle 15"/>
          <p:cNvSpPr/>
          <p:nvPr/>
        </p:nvSpPr>
        <p:spPr>
          <a:xfrm>
            <a:off x="557417" y="1340768"/>
            <a:ext cx="8082026" cy="121318"/>
          </a:xfrm>
          <a:prstGeom prst="rect">
            <a:avLst/>
          </a:prstGeom>
          <a:solidFill>
            <a:srgbClr val="D03E8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9843" y="169385"/>
            <a:ext cx="8229600" cy="1143000"/>
          </a:xfrm>
        </p:spPr>
        <p:txBody>
          <a:bodyPr>
            <a:normAutofit/>
          </a:bodyPr>
          <a:lstStyle/>
          <a:p>
            <a:endParaRPr lang="en-GB" sz="2800" dirty="0"/>
          </a:p>
        </p:txBody>
      </p:sp>
      <p:sp>
        <p:nvSpPr>
          <p:cNvPr id="7" name="Content Placeholder 2">
            <a:extLst>
              <a:ext uri="{FF2B5EF4-FFF2-40B4-BE49-F238E27FC236}">
                <a16:creationId xmlns:a16="http://schemas.microsoft.com/office/drawing/2014/main" id="{7E28A701-D164-49F6-8BEF-CBE15D707825}"/>
              </a:ext>
            </a:extLst>
          </p:cNvPr>
          <p:cNvSpPr>
            <a:spLocks noGrp="1"/>
          </p:cNvSpPr>
          <p:nvPr>
            <p:ph idx="1"/>
          </p:nvPr>
        </p:nvSpPr>
        <p:spPr>
          <a:xfrm>
            <a:off x="838200" y="1825625"/>
            <a:ext cx="7982272" cy="4351338"/>
          </a:xfrm>
        </p:spPr>
        <p:txBody>
          <a:bodyPr>
            <a:normAutofit/>
          </a:bodyPr>
          <a:lstStyle/>
          <a:p>
            <a:endParaRPr lang="en-GB" sz="2400" dirty="0"/>
          </a:p>
          <a:p>
            <a:pPr marL="57150" indent="0" algn="ctr">
              <a:lnSpc>
                <a:spcPts val="1920"/>
              </a:lnSpc>
              <a:spcAft>
                <a:spcPts val="750"/>
              </a:spcAft>
              <a:buNone/>
            </a:pPr>
            <a:endParaRPr lang="en-GB" sz="4800" b="1" dirty="0">
              <a:solidFill>
                <a:srgbClr val="CC00CC"/>
              </a:solidFill>
            </a:endParaRPr>
          </a:p>
          <a:p>
            <a:pPr marL="57150" indent="0" algn="ctr">
              <a:lnSpc>
                <a:spcPts val="1920"/>
              </a:lnSpc>
              <a:spcAft>
                <a:spcPts val="750"/>
              </a:spcAft>
              <a:buNone/>
            </a:pPr>
            <a:endParaRPr lang="en-GB" sz="4800" b="1" dirty="0">
              <a:solidFill>
                <a:srgbClr val="CC00CC"/>
              </a:solidFill>
            </a:endParaRPr>
          </a:p>
          <a:p>
            <a:pPr marL="57150" indent="0" algn="ctr">
              <a:lnSpc>
                <a:spcPts val="1920"/>
              </a:lnSpc>
              <a:spcAft>
                <a:spcPts val="750"/>
              </a:spcAft>
              <a:buNone/>
            </a:pPr>
            <a:r>
              <a:rPr lang="en-GB" sz="4800" b="1" dirty="0">
                <a:solidFill>
                  <a:srgbClr val="CC00CC"/>
                </a:solidFill>
              </a:rPr>
              <a:t>THANK YOU</a:t>
            </a:r>
          </a:p>
        </p:txBody>
      </p:sp>
      <p:pic>
        <p:nvPicPr>
          <p:cNvPr id="8" name="Picture 7">
            <a:extLst>
              <a:ext uri="{FF2B5EF4-FFF2-40B4-BE49-F238E27FC236}">
                <a16:creationId xmlns:a16="http://schemas.microsoft.com/office/drawing/2014/main" id="{C48A6F03-DBB2-4A5C-9E06-A7EB41119E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82"/>
          <a:stretch/>
        </p:blipFill>
        <p:spPr>
          <a:xfrm>
            <a:off x="32149" y="6324484"/>
            <a:ext cx="5380426" cy="350380"/>
          </a:xfrm>
          <a:prstGeom prst="rect">
            <a:avLst/>
          </a:prstGeom>
        </p:spPr>
      </p:pic>
      <p:pic>
        <p:nvPicPr>
          <p:cNvPr id="9" name="Picture 8">
            <a:extLst>
              <a:ext uri="{FF2B5EF4-FFF2-40B4-BE49-F238E27FC236}">
                <a16:creationId xmlns:a16="http://schemas.microsoft.com/office/drawing/2014/main" id="{0583AA3C-97C8-43F0-8B68-8CDFB3D4E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634" y="5745021"/>
            <a:ext cx="2081501" cy="1056401"/>
          </a:xfrm>
          <a:prstGeom prst="rect">
            <a:avLst/>
          </a:prstGeom>
        </p:spPr>
      </p:pic>
    </p:spTree>
    <p:extLst>
      <p:ext uri="{BB962C8B-B14F-4D97-AF65-F5344CB8AC3E}">
        <p14:creationId xmlns:p14="http://schemas.microsoft.com/office/powerpoint/2010/main" val="13626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8F37017-89AD-4327-BF83-28D7AA88D519}"/>
              </a:ext>
            </a:extLst>
          </p:cNvPr>
          <p:cNvSpPr>
            <a:spLocks noGrp="1"/>
          </p:cNvSpPr>
          <p:nvPr>
            <p:ph idx="1"/>
          </p:nvPr>
        </p:nvSpPr>
        <p:spPr/>
        <p:txBody>
          <a:bodyPr>
            <a:normAutofit/>
          </a:bodyPr>
          <a:lstStyle/>
          <a:p>
            <a:pPr marL="0" indent="0" algn="ctr">
              <a:buNone/>
            </a:pPr>
            <a:endParaRPr lang="en-GB" sz="3300" dirty="0">
              <a:solidFill>
                <a:srgbClr val="CC00CC"/>
              </a:solidFill>
            </a:endParaRPr>
          </a:p>
          <a:p>
            <a:pPr marL="0" indent="0" algn="ctr">
              <a:buNone/>
            </a:pPr>
            <a:r>
              <a:rPr lang="en-GB" sz="4000" dirty="0">
                <a:latin typeface="+mj-lt"/>
                <a:ea typeface="+mj-ea"/>
                <a:cs typeface="+mj-cs"/>
              </a:rPr>
              <a:t>Working in partnership to deliver social prescribing</a:t>
            </a:r>
          </a:p>
          <a:p>
            <a:pPr marL="0" indent="0" algn="ctr">
              <a:buNone/>
            </a:pPr>
            <a:r>
              <a:rPr lang="en-GB" sz="2000" dirty="0"/>
              <a:t>Jennifer Jones - Rigby</a:t>
            </a:r>
          </a:p>
        </p:txBody>
      </p:sp>
      <p:pic>
        <p:nvPicPr>
          <p:cNvPr id="4" name="Picture 3">
            <a:extLst>
              <a:ext uri="{FF2B5EF4-FFF2-40B4-BE49-F238E27FC236}">
                <a16:creationId xmlns:a16="http://schemas.microsoft.com/office/drawing/2014/main" id="{9EF3D2B2-9C28-4E73-93A6-250C66A6D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83490"/>
            <a:ext cx="4573798" cy="936104"/>
          </a:xfrm>
          <a:prstGeom prst="rect">
            <a:avLst/>
          </a:prstGeom>
        </p:spPr>
      </p:pic>
      <p:pic>
        <p:nvPicPr>
          <p:cNvPr id="6" name="Picture 5">
            <a:extLst>
              <a:ext uri="{FF2B5EF4-FFF2-40B4-BE49-F238E27FC236}">
                <a16:creationId xmlns:a16="http://schemas.microsoft.com/office/drawing/2014/main" id="{6AC27259-BC3D-4C98-AA99-525B538B9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413533"/>
            <a:ext cx="2533650" cy="1285875"/>
          </a:xfrm>
          <a:prstGeom prst="rect">
            <a:avLst/>
          </a:prstGeom>
        </p:spPr>
      </p:pic>
    </p:spTree>
    <p:extLst>
      <p:ext uri="{BB962C8B-B14F-4D97-AF65-F5344CB8AC3E}">
        <p14:creationId xmlns:p14="http://schemas.microsoft.com/office/powerpoint/2010/main" val="18241609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308" y="2950912"/>
            <a:ext cx="1956820" cy="596648"/>
          </a:xfrm>
          <a:prstGeom prst="rect">
            <a:avLst/>
          </a:prstGeom>
        </p:spPr>
      </p:pic>
      <p:sp>
        <p:nvSpPr>
          <p:cNvPr id="2" name="Title 1"/>
          <p:cNvSpPr>
            <a:spLocks noGrp="1"/>
          </p:cNvSpPr>
          <p:nvPr>
            <p:ph type="title"/>
          </p:nvPr>
        </p:nvSpPr>
        <p:spPr>
          <a:xfrm>
            <a:off x="557427" y="1098207"/>
            <a:ext cx="6447501" cy="990600"/>
          </a:xfrm>
        </p:spPr>
        <p:txBody>
          <a:bodyPr>
            <a:normAutofit fontScale="90000"/>
          </a:bodyPr>
          <a:lstStyle/>
          <a:p>
            <a:br>
              <a:rPr lang="en-GB" dirty="0"/>
            </a:br>
            <a:br>
              <a:rPr lang="en-GB" dirty="0"/>
            </a:br>
            <a:br>
              <a:rPr lang="en-GB" dirty="0"/>
            </a:br>
            <a:endParaRPr lang="en-GB" dirty="0"/>
          </a:p>
        </p:txBody>
      </p:sp>
      <p:graphicFrame>
        <p:nvGraphicFramePr>
          <p:cNvPr id="4" name="Diagram 3"/>
          <p:cNvGraphicFramePr/>
          <p:nvPr>
            <p:extLst/>
          </p:nvPr>
        </p:nvGraphicFramePr>
        <p:xfrm>
          <a:off x="788773" y="1703688"/>
          <a:ext cx="5686168" cy="3769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Content Placeholder 3"/>
          <p:cNvPicPr>
            <a:picLocks noGrp="1" noChangeAspect="1"/>
          </p:cNvPicPr>
          <p:nvPr>
            <p:ph idx="1"/>
          </p:nvPr>
        </p:nvPicPr>
        <p:blipFill>
          <a:blip r:embed="rId9"/>
          <a:stretch>
            <a:fillRect/>
          </a:stretch>
        </p:blipFill>
        <p:spPr>
          <a:xfrm>
            <a:off x="475735" y="4347130"/>
            <a:ext cx="1904393" cy="1492307"/>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66938" y="1582811"/>
            <a:ext cx="1541223" cy="999713"/>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0240" y="4241328"/>
            <a:ext cx="1623569" cy="1078340"/>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8676" y="1601976"/>
            <a:ext cx="1287379" cy="1364671"/>
          </a:xfrm>
          <a:prstGeom prst="rect">
            <a:avLst/>
          </a:prstGeom>
        </p:spPr>
      </p:pic>
      <p:sp>
        <p:nvSpPr>
          <p:cNvPr id="3" name="TextBox 2"/>
          <p:cNvSpPr txBox="1"/>
          <p:nvPr/>
        </p:nvSpPr>
        <p:spPr>
          <a:xfrm>
            <a:off x="962255" y="953592"/>
            <a:ext cx="7020098" cy="523220"/>
          </a:xfrm>
          <a:prstGeom prst="rect">
            <a:avLst/>
          </a:prstGeom>
          <a:noFill/>
        </p:spPr>
        <p:txBody>
          <a:bodyPr wrap="square" rtlCol="0">
            <a:spAutoFit/>
          </a:bodyPr>
          <a:lstStyle/>
          <a:p>
            <a:pPr defTabSz="685800"/>
            <a:r>
              <a:rPr lang="en-GB" sz="2800" b="1" dirty="0">
                <a:latin typeface="+mj-lt"/>
                <a:ea typeface="+mj-ea"/>
                <a:cs typeface="+mj-cs"/>
              </a:rPr>
              <a:t>Health Exchange -  SMT Overview JJR </a:t>
            </a:r>
          </a:p>
        </p:txBody>
      </p:sp>
      <p:sp>
        <p:nvSpPr>
          <p:cNvPr id="5" name="TextBox 4"/>
          <p:cNvSpPr txBox="1"/>
          <p:nvPr/>
        </p:nvSpPr>
        <p:spPr>
          <a:xfrm>
            <a:off x="7344295" y="2223134"/>
            <a:ext cx="1689562" cy="2585323"/>
          </a:xfrm>
          <a:prstGeom prst="rect">
            <a:avLst/>
          </a:prstGeom>
          <a:solidFill>
            <a:srgbClr val="0070C0"/>
          </a:solidFill>
        </p:spPr>
        <p:txBody>
          <a:bodyPr wrap="square" rtlCol="0">
            <a:spAutoFit/>
          </a:bodyPr>
          <a:lstStyle/>
          <a:p>
            <a:pPr defTabSz="685800"/>
            <a:r>
              <a:rPr lang="en-GB" sz="1350" i="1" dirty="0">
                <a:solidFill>
                  <a:prstClr val="black"/>
                </a:solidFill>
                <a:latin typeface="Calibri" panose="020F0502020204030204"/>
              </a:rPr>
              <a:t>Health Exchange</a:t>
            </a:r>
          </a:p>
          <a:p>
            <a:pPr defTabSz="685800"/>
            <a:r>
              <a:rPr lang="en-GB" sz="1350" i="1" dirty="0">
                <a:solidFill>
                  <a:prstClr val="black"/>
                </a:solidFill>
                <a:latin typeface="Calibri" panose="020F0502020204030204"/>
              </a:rPr>
              <a:t>Started in 2007 with 23 staff and 4 services</a:t>
            </a:r>
          </a:p>
          <a:p>
            <a:pPr defTabSz="685800"/>
            <a:r>
              <a:rPr lang="en-GB" sz="1350" i="1" dirty="0">
                <a:solidFill>
                  <a:prstClr val="black"/>
                </a:solidFill>
                <a:latin typeface="Calibri" panose="020F0502020204030204"/>
              </a:rPr>
              <a:t>Now have  staff over 88 at 3 key sites and work across the UK and Internationally with Easy Care Health</a:t>
            </a:r>
          </a:p>
          <a:p>
            <a:pPr defTabSz="685800"/>
            <a:r>
              <a:rPr lang="en-GB" sz="1350" i="1" dirty="0">
                <a:solidFill>
                  <a:prstClr val="black"/>
                </a:solidFill>
                <a:latin typeface="Calibri" panose="020F0502020204030204"/>
              </a:rPr>
              <a:t>8 key services and several projects</a:t>
            </a:r>
          </a:p>
        </p:txBody>
      </p:sp>
      <p:sp>
        <p:nvSpPr>
          <p:cNvPr id="12" name="TextBox 11"/>
          <p:cNvSpPr txBox="1"/>
          <p:nvPr/>
        </p:nvSpPr>
        <p:spPr>
          <a:xfrm>
            <a:off x="5167804" y="1817081"/>
            <a:ext cx="1015511" cy="461665"/>
          </a:xfrm>
          <a:prstGeom prst="rect">
            <a:avLst/>
          </a:prstGeom>
          <a:noFill/>
        </p:spPr>
        <p:txBody>
          <a:bodyPr wrap="square" rtlCol="0">
            <a:spAutoFit/>
          </a:bodyPr>
          <a:lstStyle/>
          <a:p>
            <a:pPr defTabSz="685800"/>
            <a:r>
              <a:rPr lang="en-GB" sz="2400" b="1" dirty="0">
                <a:solidFill>
                  <a:prstClr val="black"/>
                </a:solidFill>
                <a:latin typeface="Calibri" panose="020F0502020204030204"/>
              </a:rPr>
              <a:t>LWTC</a:t>
            </a:r>
          </a:p>
        </p:txBody>
      </p:sp>
      <p:pic>
        <p:nvPicPr>
          <p:cNvPr id="1026" name="Picture 2" descr="https://static.wixstatic.com/media/fbadf0_a250f58f7eef4afab68bb55ca2dae92b.png/v1/fill/w_147,h_86,al_c,usm_0.66_1.00_0.01/fbadf0_a250f58f7eef4afab68bb55ca2dae92b.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0762" y="1509899"/>
            <a:ext cx="1050131" cy="6143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457952" y="2369055"/>
            <a:ext cx="1366418" cy="1962076"/>
          </a:xfrm>
          <a:prstGeom prst="rect">
            <a:avLst/>
          </a:prstGeom>
          <a:solidFill>
            <a:srgbClr val="92D050"/>
          </a:solidFill>
        </p:spPr>
        <p:txBody>
          <a:bodyPr wrap="square" rtlCol="0">
            <a:spAutoFit/>
          </a:bodyPr>
          <a:lstStyle/>
          <a:p>
            <a:pPr defTabSz="685800"/>
            <a:r>
              <a:rPr lang="en-GB" sz="1350" i="1" dirty="0">
                <a:solidFill>
                  <a:prstClr val="black"/>
                </a:solidFill>
                <a:latin typeface="Calibri" panose="020F0502020204030204"/>
              </a:rPr>
              <a:t> COPD programmes</a:t>
            </a:r>
          </a:p>
          <a:p>
            <a:pPr defTabSz="685800"/>
            <a:r>
              <a:rPr lang="en-GB" sz="1350" i="1" dirty="0">
                <a:solidFill>
                  <a:prstClr val="black"/>
                </a:solidFill>
                <a:latin typeface="Calibri" panose="020F0502020204030204"/>
              </a:rPr>
              <a:t>BVI – Body scanning</a:t>
            </a:r>
          </a:p>
          <a:p>
            <a:pPr defTabSz="685800"/>
            <a:r>
              <a:rPr lang="en-GB" sz="1350" i="1" dirty="0">
                <a:solidFill>
                  <a:prstClr val="black"/>
                </a:solidFill>
                <a:latin typeface="Calibri" panose="020F0502020204030204"/>
              </a:rPr>
              <a:t>Warwick  - Peoples History</a:t>
            </a:r>
          </a:p>
          <a:p>
            <a:pPr defTabSz="685800"/>
            <a:r>
              <a:rPr lang="en-GB" sz="1350" i="1" dirty="0">
                <a:solidFill>
                  <a:prstClr val="black"/>
                </a:solidFill>
                <a:latin typeface="Calibri" panose="020F0502020204030204"/>
              </a:rPr>
              <a:t>Social Prescribing</a:t>
            </a:r>
          </a:p>
          <a:p>
            <a:pPr defTabSz="685800"/>
            <a:endParaRPr lang="en-GB" sz="1350" dirty="0">
              <a:solidFill>
                <a:prstClr val="black"/>
              </a:solidFill>
              <a:latin typeface="Calibri" panose="020F0502020204030204"/>
            </a:endParaRPr>
          </a:p>
        </p:txBody>
      </p:sp>
    </p:spTree>
    <p:extLst>
      <p:ext uri="{BB962C8B-B14F-4D97-AF65-F5344CB8AC3E}">
        <p14:creationId xmlns:p14="http://schemas.microsoft.com/office/powerpoint/2010/main" val="980949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2"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4" grpId="2">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t>Vision:</a:t>
            </a:r>
          </a:p>
        </p:txBody>
      </p:sp>
      <p:sp>
        <p:nvSpPr>
          <p:cNvPr id="3" name="Content Placeholder 2"/>
          <p:cNvSpPr>
            <a:spLocks noGrp="1"/>
          </p:cNvSpPr>
          <p:nvPr>
            <p:ph idx="1"/>
          </p:nvPr>
        </p:nvSpPr>
        <p:spPr>
          <a:xfrm>
            <a:off x="3488349" y="1412776"/>
            <a:ext cx="5260115" cy="4176464"/>
          </a:xfrm>
        </p:spPr>
        <p:txBody>
          <a:bodyPr>
            <a:normAutofit fontScale="70000" lnSpcReduction="20000"/>
          </a:bodyPr>
          <a:lstStyle/>
          <a:p>
            <a:pPr marL="0" indent="0">
              <a:buNone/>
            </a:pPr>
            <a:r>
              <a:rPr lang="en-US" sz="2600" i="1" dirty="0"/>
              <a:t>The </a:t>
            </a:r>
            <a:r>
              <a:rPr lang="en-US" sz="2600" dirty="0"/>
              <a:t>vision for Health Exchange is that:</a:t>
            </a:r>
            <a:endParaRPr lang="en-GB" sz="2600" dirty="0"/>
          </a:p>
          <a:p>
            <a:r>
              <a:rPr lang="en-US" sz="2600" dirty="0"/>
              <a:t>We will drive the personal and corporate health and wellbeing movement throughout the United Kingdom. We will do this  by revolutionising the way we support the  prevention and management of the key negative and preventable health conditions </a:t>
            </a:r>
          </a:p>
          <a:p>
            <a:pPr marL="0" indent="0">
              <a:buNone/>
            </a:pPr>
            <a:endParaRPr lang="en-US" sz="2600" dirty="0"/>
          </a:p>
          <a:p>
            <a:r>
              <a:rPr lang="en-US" sz="2600" dirty="0"/>
              <a:t>We  will help individuals  build resilience at home, work and in communities leading to improved productivity, increased economical growth locally, nationally and internationally by 2025 </a:t>
            </a:r>
          </a:p>
          <a:p>
            <a:pPr marL="0" indent="0">
              <a:buNone/>
            </a:pPr>
            <a:endParaRPr lang="en-US" sz="2600" dirty="0"/>
          </a:p>
          <a:p>
            <a:r>
              <a:rPr lang="en-US" sz="2600" dirty="0"/>
              <a:t>We will create a year on year surplus that can be </a:t>
            </a:r>
            <a:r>
              <a:rPr lang="en-GB" sz="2600" dirty="0"/>
              <a:t>reinvested into new and innovative technological responses to positive health creation that will enable the offer of  both to business directly and to individuals positive health behaviour change</a:t>
            </a:r>
          </a:p>
          <a:p>
            <a:endParaRPr lang="en-GB" dirty="0"/>
          </a:p>
        </p:txBody>
      </p:sp>
    </p:spTree>
    <p:extLst>
      <p:ext uri="{BB962C8B-B14F-4D97-AF65-F5344CB8AC3E}">
        <p14:creationId xmlns:p14="http://schemas.microsoft.com/office/powerpoint/2010/main" val="129269644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Mission</a:t>
            </a:r>
          </a:p>
        </p:txBody>
      </p:sp>
      <p:sp>
        <p:nvSpPr>
          <p:cNvPr id="4" name="Content Placeholder 3"/>
          <p:cNvSpPr>
            <a:spLocks noGrp="1"/>
          </p:cNvSpPr>
          <p:nvPr>
            <p:ph idx="1"/>
          </p:nvPr>
        </p:nvSpPr>
        <p:spPr>
          <a:xfrm>
            <a:off x="3275856" y="1196752"/>
            <a:ext cx="5239494" cy="4032448"/>
          </a:xfrm>
        </p:spPr>
        <p:txBody>
          <a:bodyPr>
            <a:normAutofit fontScale="55000" lnSpcReduction="20000"/>
          </a:bodyPr>
          <a:lstStyle/>
          <a:p>
            <a:pPr marL="0" indent="0">
              <a:buNone/>
            </a:pPr>
            <a:endParaRPr lang="en-GB" sz="2200" dirty="0">
              <a:solidFill>
                <a:srgbClr val="3C3C3C"/>
              </a:solidFill>
            </a:endParaRPr>
          </a:p>
          <a:p>
            <a:pPr marL="0" indent="0">
              <a:buNone/>
            </a:pPr>
            <a:r>
              <a:rPr lang="en-GB" sz="2600" dirty="0"/>
              <a:t>To enable everyone to have the capability and confidence to choose positive health and wellbeing and to shape the design and development of health and wellbeing services</a:t>
            </a:r>
          </a:p>
          <a:p>
            <a:pPr marL="0" indent="0">
              <a:buNone/>
            </a:pPr>
            <a:r>
              <a:rPr lang="en-GB" sz="2600" b="1" dirty="0"/>
              <a:t>Our core values :</a:t>
            </a:r>
          </a:p>
          <a:p>
            <a:pPr>
              <a:buFont typeface="Arial" panose="020B0604020202020204" pitchFamily="34" charset="0"/>
              <a:buChar char="•"/>
            </a:pPr>
            <a:r>
              <a:rPr lang="en-GB" sz="2600" b="1" dirty="0"/>
              <a:t>Investing …</a:t>
            </a:r>
            <a:r>
              <a:rPr lang="en-GB" sz="2600" dirty="0"/>
              <a:t> in our people by employing local people and helping them to develop their skills and knowledge</a:t>
            </a:r>
          </a:p>
          <a:p>
            <a:pPr>
              <a:buFont typeface="Arial" panose="020B0604020202020204" pitchFamily="34" charset="0"/>
              <a:buChar char="•"/>
            </a:pPr>
            <a:endParaRPr lang="en-GB" sz="2600" dirty="0"/>
          </a:p>
          <a:p>
            <a:pPr>
              <a:buFont typeface="Arial" panose="020B0604020202020204" pitchFamily="34" charset="0"/>
              <a:buChar char="•"/>
            </a:pPr>
            <a:r>
              <a:rPr lang="en-GB" sz="2600" b="1" dirty="0"/>
              <a:t>Being the best</a:t>
            </a:r>
            <a:r>
              <a:rPr lang="en-GB" sz="2600" dirty="0"/>
              <a:t> … at providing services that meet the needs of every individual commissioner</a:t>
            </a:r>
          </a:p>
          <a:p>
            <a:pPr>
              <a:buFont typeface="Arial" panose="020B0604020202020204" pitchFamily="34" charset="0"/>
              <a:buChar char="•"/>
            </a:pPr>
            <a:endParaRPr lang="en-GB" sz="2600" dirty="0"/>
          </a:p>
          <a:p>
            <a:pPr>
              <a:buFont typeface="Arial" panose="020B0604020202020204" pitchFamily="34" charset="0"/>
              <a:buChar char="•"/>
            </a:pPr>
            <a:r>
              <a:rPr lang="en-GB" sz="2600" b="1" dirty="0"/>
              <a:t>Social value …</a:t>
            </a:r>
            <a:r>
              <a:rPr lang="en-GB" sz="2600" dirty="0"/>
              <a:t> by spending money in a way that benefits the local communities where we work</a:t>
            </a:r>
          </a:p>
          <a:p>
            <a:pPr>
              <a:buFont typeface="Arial" panose="020B0604020202020204" pitchFamily="34" charset="0"/>
              <a:buChar char="•"/>
            </a:pPr>
            <a:endParaRPr lang="en-GB" sz="2600" dirty="0"/>
          </a:p>
          <a:p>
            <a:pPr>
              <a:buFont typeface="Arial" panose="020B0604020202020204" pitchFamily="34" charset="0"/>
              <a:buChar char="•"/>
            </a:pPr>
            <a:r>
              <a:rPr lang="en-GB" sz="2600" b="1" dirty="0"/>
              <a:t>Innovation</a:t>
            </a:r>
            <a:r>
              <a:rPr lang="en-GB" sz="2600" dirty="0"/>
              <a:t> … by creating new ways of working which continue to make our services more efficient and engaging</a:t>
            </a:r>
          </a:p>
          <a:p>
            <a:pPr>
              <a:buFont typeface="Arial" panose="020B0604020202020204" pitchFamily="34" charset="0"/>
              <a:buChar char="•"/>
            </a:pPr>
            <a:endParaRPr lang="en-GB" sz="2600" dirty="0"/>
          </a:p>
          <a:p>
            <a:pPr>
              <a:buFont typeface="Arial" panose="020B0604020202020204" pitchFamily="34" charset="0"/>
              <a:buChar char="•"/>
            </a:pPr>
            <a:r>
              <a:rPr lang="en-GB" sz="2600" b="1" dirty="0"/>
              <a:t>Empowerment …</a:t>
            </a:r>
            <a:r>
              <a:rPr lang="en-GB" sz="2600" dirty="0"/>
              <a:t> talking to our clients to build on their skills and knowledge so that we can create new solution</a:t>
            </a:r>
          </a:p>
          <a:p>
            <a:endParaRPr lang="en-GB" dirty="0"/>
          </a:p>
        </p:txBody>
      </p:sp>
    </p:spTree>
    <p:extLst>
      <p:ext uri="{BB962C8B-B14F-4D97-AF65-F5344CB8AC3E}">
        <p14:creationId xmlns:p14="http://schemas.microsoft.com/office/powerpoint/2010/main" val="42093957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CE7-CBC2-49CD-A126-89A55576CB07}"/>
              </a:ext>
            </a:extLst>
          </p:cNvPr>
          <p:cNvSpPr>
            <a:spLocks noGrp="1"/>
          </p:cNvSpPr>
          <p:nvPr>
            <p:ph type="title"/>
          </p:nvPr>
        </p:nvSpPr>
        <p:spPr/>
        <p:txBody>
          <a:bodyPr/>
          <a:lstStyle/>
          <a:p>
            <a:r>
              <a:rPr lang="en-GB" dirty="0"/>
              <a:t>Core Values….We believe in:</a:t>
            </a:r>
            <a:br>
              <a:rPr lang="en-GB" dirty="0">
                <a:solidFill>
                  <a:srgbClr val="0070C0"/>
                </a:solidFill>
              </a:rPr>
            </a:br>
            <a:endParaRPr lang="en-GB" dirty="0"/>
          </a:p>
        </p:txBody>
      </p:sp>
      <p:sp>
        <p:nvSpPr>
          <p:cNvPr id="3" name="Content Placeholder 2">
            <a:extLst>
              <a:ext uri="{FF2B5EF4-FFF2-40B4-BE49-F238E27FC236}">
                <a16:creationId xmlns:a16="http://schemas.microsoft.com/office/drawing/2014/main" id="{6FE898C6-742E-48A6-86BD-84998857F5F9}"/>
              </a:ext>
            </a:extLst>
          </p:cNvPr>
          <p:cNvSpPr>
            <a:spLocks noGrp="1"/>
          </p:cNvSpPr>
          <p:nvPr>
            <p:ph idx="1"/>
          </p:nvPr>
        </p:nvSpPr>
        <p:spPr>
          <a:xfrm>
            <a:off x="3635896" y="1052483"/>
            <a:ext cx="4722160" cy="4608512"/>
          </a:xfrm>
        </p:spPr>
        <p:txBody>
          <a:bodyPr>
            <a:normAutofit fontScale="32500" lnSpcReduction="20000"/>
          </a:bodyPr>
          <a:lstStyle/>
          <a:p>
            <a:pPr marL="0" indent="0" fontAlgn="base">
              <a:buNone/>
            </a:pPr>
            <a:r>
              <a:rPr lang="en-GB" dirty="0"/>
              <a:t> </a:t>
            </a:r>
          </a:p>
          <a:p>
            <a:pPr marL="0" indent="0" fontAlgn="base">
              <a:buNone/>
            </a:pPr>
            <a:endParaRPr lang="en-GB" sz="4900" dirty="0"/>
          </a:p>
          <a:p>
            <a:pPr fontAlgn="base"/>
            <a:r>
              <a:rPr lang="en-GB" sz="4900" b="1" dirty="0"/>
              <a:t>Investing… </a:t>
            </a:r>
            <a:r>
              <a:rPr lang="en-GB" sz="4900" dirty="0"/>
              <a:t>in our people by recruiting local people and helping them to develop their skills and knowledge</a:t>
            </a:r>
          </a:p>
          <a:p>
            <a:pPr marL="0" indent="0" fontAlgn="base">
              <a:buNone/>
            </a:pPr>
            <a:endParaRPr lang="en-GB" sz="4900" dirty="0"/>
          </a:p>
          <a:p>
            <a:pPr fontAlgn="base"/>
            <a:r>
              <a:rPr lang="en-GB" sz="4900" b="1" dirty="0"/>
              <a:t>Being the best…</a:t>
            </a:r>
            <a:r>
              <a:rPr lang="en-GB" sz="4900" dirty="0"/>
              <a:t> at providing services that meet the needs of every individual, commissioner or buyer of our services</a:t>
            </a:r>
          </a:p>
          <a:p>
            <a:pPr fontAlgn="base"/>
            <a:endParaRPr lang="en-GB" sz="4900" dirty="0"/>
          </a:p>
          <a:p>
            <a:pPr fontAlgn="base"/>
            <a:r>
              <a:rPr lang="en-GB" sz="4900" b="1" dirty="0"/>
              <a:t>Social value… </a:t>
            </a:r>
            <a:r>
              <a:rPr lang="en-GB" sz="4900" dirty="0"/>
              <a:t>by spending money in a way that benefits the local communities where we work</a:t>
            </a:r>
          </a:p>
          <a:p>
            <a:pPr fontAlgn="base"/>
            <a:endParaRPr lang="en-GB" sz="4900" dirty="0"/>
          </a:p>
          <a:p>
            <a:pPr fontAlgn="base"/>
            <a:r>
              <a:rPr lang="en-GB" sz="4900" b="1" dirty="0"/>
              <a:t>Innovation… </a:t>
            </a:r>
            <a:r>
              <a:rPr lang="en-GB" sz="4900" dirty="0"/>
              <a:t>by creating new ways of working which continue to make our services more efficient and engaging</a:t>
            </a:r>
          </a:p>
          <a:p>
            <a:pPr fontAlgn="base"/>
            <a:endParaRPr lang="en-GB" sz="4900" dirty="0"/>
          </a:p>
          <a:p>
            <a:pPr fontAlgn="base"/>
            <a:r>
              <a:rPr lang="en-GB" sz="4900" b="1" dirty="0"/>
              <a:t>Empowerment…</a:t>
            </a:r>
            <a:r>
              <a:rPr lang="en-GB" sz="4900" dirty="0"/>
              <a:t> talking to our clients to build on their skills and knowledge so that we can create new solutions</a:t>
            </a:r>
          </a:p>
          <a:p>
            <a:endParaRPr lang="en-GB" dirty="0"/>
          </a:p>
        </p:txBody>
      </p:sp>
    </p:spTree>
    <p:extLst>
      <p:ext uri="{BB962C8B-B14F-4D97-AF65-F5344CB8AC3E}">
        <p14:creationId xmlns:p14="http://schemas.microsoft.com/office/powerpoint/2010/main" val="427009069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Exchange Global 2020</a:t>
            </a:r>
          </a:p>
        </p:txBody>
      </p:sp>
      <p:pic>
        <p:nvPicPr>
          <p:cNvPr id="4" name="Content Placeholder 3"/>
          <p:cNvPicPr>
            <a:picLocks noGrp="1" noChangeAspect="1"/>
          </p:cNvPicPr>
          <p:nvPr>
            <p:ph idx="1"/>
          </p:nvPr>
        </p:nvPicPr>
        <p:blipFill>
          <a:blip r:embed="rId3"/>
          <a:stretch>
            <a:fillRect/>
          </a:stretch>
        </p:blipFill>
        <p:spPr>
          <a:xfrm>
            <a:off x="3324821" y="3227520"/>
            <a:ext cx="2176461" cy="1705504"/>
          </a:xfrm>
          <a:prstGeom prst="rect">
            <a:avLst/>
          </a:prstGeom>
        </p:spPr>
      </p:pic>
      <p:pic>
        <p:nvPicPr>
          <p:cNvPr id="5" name="Picture 4"/>
          <p:cNvPicPr>
            <a:picLocks noChangeAspect="1"/>
          </p:cNvPicPr>
          <p:nvPr/>
        </p:nvPicPr>
        <p:blipFill>
          <a:blip r:embed="rId4"/>
          <a:stretch>
            <a:fillRect/>
          </a:stretch>
        </p:blipFill>
        <p:spPr>
          <a:xfrm>
            <a:off x="642309" y="2546038"/>
            <a:ext cx="3798380" cy="196384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9212" y="3321466"/>
            <a:ext cx="2381033" cy="242945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8607" y="4041564"/>
            <a:ext cx="2120184" cy="1410886"/>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3052" y="1461601"/>
            <a:ext cx="3271838" cy="285035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3202" y="1915556"/>
            <a:ext cx="1780026" cy="2495364"/>
          </a:xfrm>
          <a:prstGeom prst="rect">
            <a:avLst/>
          </a:prstGeom>
        </p:spPr>
      </p:pic>
    </p:spTree>
    <p:extLst>
      <p:ext uri="{BB962C8B-B14F-4D97-AF65-F5344CB8AC3E}">
        <p14:creationId xmlns:p14="http://schemas.microsoft.com/office/powerpoint/2010/main" val="362107744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OHP Powerpoint template</Template>
  <TotalTime>19075</TotalTime>
  <Words>3854</Words>
  <Application>Microsoft Office PowerPoint</Application>
  <PresentationFormat>On-screen Show (4:3)</PresentationFormat>
  <Paragraphs>403</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&amp;quot</vt:lpstr>
      <vt:lpstr>Arial</vt:lpstr>
      <vt:lpstr>Calibri</vt:lpstr>
      <vt:lpstr>Calibri Light</vt:lpstr>
      <vt:lpstr>Gotham-Medium</vt:lpstr>
      <vt:lpstr>Wingdings</vt:lpstr>
      <vt:lpstr>Office Theme</vt:lpstr>
      <vt:lpstr>1_Office Theme</vt:lpstr>
      <vt:lpstr>Working in partnership to deliver Social Prescribing  7 November 2018    </vt:lpstr>
      <vt:lpstr>TODAY…       </vt:lpstr>
      <vt:lpstr>What is social prescribing </vt:lpstr>
      <vt:lpstr>PowerPoint Presentation</vt:lpstr>
      <vt:lpstr>   </vt:lpstr>
      <vt:lpstr>Vision:</vt:lpstr>
      <vt:lpstr>Our Mission</vt:lpstr>
      <vt:lpstr>Core Values….We believe in: </vt:lpstr>
      <vt:lpstr>Health Exchange Global 2020</vt:lpstr>
      <vt:lpstr>About social prescribing</vt:lpstr>
      <vt:lpstr>Health Exchange social prescribing in Solihull</vt:lpstr>
      <vt:lpstr>Social prescribing something we have been doing for some time</vt:lpstr>
      <vt:lpstr>Mrs Hall</vt:lpstr>
      <vt:lpstr>Mark’s Story – Solihull Social Prescribing  </vt:lpstr>
      <vt:lpstr>Social prescribing client journey</vt:lpstr>
      <vt:lpstr>Social prescribing client journey</vt:lpstr>
      <vt:lpstr>Social prescribing client journey</vt:lpstr>
      <vt:lpstr>The benefits of social prescribing</vt:lpstr>
      <vt:lpstr>What kind of activities are available for individuals?</vt:lpstr>
      <vt:lpstr>What do different models of social prescribing schemes look like? </vt:lpstr>
      <vt:lpstr>Targeting local priorities with different social prescribing schemes </vt:lpstr>
      <vt:lpstr>Model 1 - Lion Health Practice in Stourbridge</vt:lpstr>
      <vt:lpstr>Model  2 – Eastleigh </vt:lpstr>
      <vt:lpstr>Model  3 – Top 2% attendees</vt:lpstr>
      <vt:lpstr>Model  4 – No targeting   </vt:lpstr>
      <vt:lpstr>Implementation</vt:lpstr>
      <vt:lpstr>How will patients be made aware of this social prescribing service?</vt:lpstr>
      <vt:lpstr>Next Steps</vt:lpstr>
      <vt:lpstr>Questions </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evans</dc:creator>
  <cp:lastModifiedBy>Manjit Ghattaura</cp:lastModifiedBy>
  <cp:revision>206</cp:revision>
  <cp:lastPrinted>2018-11-06T16:37:34Z</cp:lastPrinted>
  <dcterms:created xsi:type="dcterms:W3CDTF">2016-06-03T10:06:30Z</dcterms:created>
  <dcterms:modified xsi:type="dcterms:W3CDTF">2018-11-14T16:43:03Z</dcterms:modified>
</cp:coreProperties>
</file>